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ppt/diagrams/data9.xml" ContentType="application/vnd.openxmlformats-officedocument.drawingml.diagramData+xml"/>
  <Override PartName="/ppt/diagrams/data10.xml" ContentType="application/vnd.openxmlformats-officedocument.drawingml.diagramData+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rawing8.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6.xml" ContentType="application/vnd.ms-office.drawingml.diagramDrawing+xml"/>
  <Override PartName="/ppt/diagrams/drawing11.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diagrams/data11.xml" ContentType="application/vnd.openxmlformats-officedocument.drawingml.diagramData+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drawing9.xml" ContentType="application/vnd.ms-office.drawingml.diagramDrawing+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notesSlides/notesSlide5.xml" ContentType="application/vnd.openxmlformats-officedocument.presentationml.notesSlide+xml"/>
  <Override PartName="/ppt/diagrams/layout11.xml" ContentType="application/vnd.openxmlformats-officedocument.drawingml.diagramLayout+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48"/>
  </p:notesMasterIdLst>
  <p:sldIdLst>
    <p:sldId id="394" r:id="rId2"/>
    <p:sldId id="396" r:id="rId3"/>
    <p:sldId id="398" r:id="rId4"/>
    <p:sldId id="297" r:id="rId5"/>
    <p:sldId id="400" r:id="rId6"/>
    <p:sldId id="392" r:id="rId7"/>
    <p:sldId id="299" r:id="rId8"/>
    <p:sldId id="430" r:id="rId9"/>
    <p:sldId id="300" r:id="rId10"/>
    <p:sldId id="401" r:id="rId11"/>
    <p:sldId id="301" r:id="rId12"/>
    <p:sldId id="302" r:id="rId13"/>
    <p:sldId id="407" r:id="rId14"/>
    <p:sldId id="405" r:id="rId15"/>
    <p:sldId id="403" r:id="rId16"/>
    <p:sldId id="431" r:id="rId17"/>
    <p:sldId id="421" r:id="rId18"/>
    <p:sldId id="432" r:id="rId19"/>
    <p:sldId id="433" r:id="rId20"/>
    <p:sldId id="422" r:id="rId21"/>
    <p:sldId id="419" r:id="rId22"/>
    <p:sldId id="406" r:id="rId23"/>
    <p:sldId id="434" r:id="rId24"/>
    <p:sldId id="435" r:id="rId25"/>
    <p:sldId id="423" r:id="rId26"/>
    <p:sldId id="426" r:id="rId27"/>
    <p:sldId id="323" r:id="rId28"/>
    <p:sldId id="416" r:id="rId29"/>
    <p:sldId id="427" r:id="rId30"/>
    <p:sldId id="325" r:id="rId31"/>
    <p:sldId id="418" r:id="rId32"/>
    <p:sldId id="428" r:id="rId33"/>
    <p:sldId id="417" r:id="rId34"/>
    <p:sldId id="294" r:id="rId35"/>
    <p:sldId id="436" r:id="rId36"/>
    <p:sldId id="437" r:id="rId37"/>
    <p:sldId id="305" r:id="rId38"/>
    <p:sldId id="408" r:id="rId39"/>
    <p:sldId id="409" r:id="rId40"/>
    <p:sldId id="410" r:id="rId41"/>
    <p:sldId id="411" r:id="rId42"/>
    <p:sldId id="412" r:id="rId43"/>
    <p:sldId id="413" r:id="rId44"/>
    <p:sldId id="414" r:id="rId45"/>
    <p:sldId id="415" r:id="rId46"/>
    <p:sldId id="296" r:id="rId47"/>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AF00"/>
    <a:srgbClr val="FF9900"/>
    <a:srgbClr val="DEA900"/>
  </p:clrMru>
</p:presentationPr>
</file>

<file path=ppt/tableStyles.xml><?xml version="1.0" encoding="utf-8"?>
<a:tblStyleLst xmlns:a="http://schemas.openxmlformats.org/drawingml/2006/main" def="{5C22544A-7EE6-4342-B048-85BDC9FD1C3A}">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996" autoAdjust="0"/>
    <p:restoredTop sz="94707" autoAdjust="0"/>
  </p:normalViewPr>
  <p:slideViewPr>
    <p:cSldViewPr>
      <p:cViewPr>
        <p:scale>
          <a:sx n="84" d="100"/>
          <a:sy n="84" d="100"/>
        </p:scale>
        <p:origin x="-931" y="37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notesViewPr>
    <p:cSldViewPr>
      <p:cViewPr varScale="1">
        <p:scale>
          <a:sx n="60" d="100"/>
          <a:sy n="60" d="100"/>
        </p:scale>
        <p:origin x="-253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65CA8D-DF50-4AD6-867E-BE4F14C2E44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tr-TR"/>
        </a:p>
      </dgm:t>
    </dgm:pt>
    <dgm:pt modelId="{DBD13BE4-9B0A-44BE-BCEE-5C8AA64CDC75}">
      <dgm:prSet phldrT="[Metin]" custT="1"/>
      <dgm:spPr>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a:sp3d>
      </dgm:spPr>
      <dgm:t>
        <a:bodyPr/>
        <a:lstStyle/>
        <a:p>
          <a:r>
            <a:rPr lang="tr-TR" sz="1600" b="1"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Türkiye Deprem Bölgeleri</a:t>
          </a:r>
          <a:endParaRPr lang="tr-TR" sz="1600" b="1" dirty="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endParaRPr>
        </a:p>
      </dgm:t>
    </dgm:pt>
    <dgm:pt modelId="{A1912D76-EE7E-46A7-8F8E-3A57CF5F4115}" type="parTrans" cxnId="{C6A86E5A-918F-4D53-A007-56916FDD95D1}">
      <dgm:prSet/>
      <dgm:spPr/>
      <dgm:t>
        <a:bodyPr/>
        <a:lstStyle/>
        <a:p>
          <a:endParaRPr lang="tr-TR"/>
        </a:p>
      </dgm:t>
    </dgm:pt>
    <dgm:pt modelId="{CD0C4D9B-467A-48CC-BC11-3B46494E46C1}" type="sibTrans" cxnId="{C6A86E5A-918F-4D53-A007-56916FDD95D1}">
      <dgm:prSet/>
      <dgm:spPr/>
      <dgm:t>
        <a:bodyPr/>
        <a:lstStyle/>
        <a:p>
          <a:endParaRPr lang="tr-TR"/>
        </a:p>
      </dgm:t>
    </dgm:pt>
    <dgm:pt modelId="{F3322D12-677E-441A-A71F-C32F174FF053}">
      <dgm:prSet phldrT="[Metin]" custT="1"/>
      <dgm:spPr>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a:sp3d>
      </dgm:spPr>
      <dgm:t>
        <a:bodyPr/>
        <a:lstStyle/>
        <a:p>
          <a:r>
            <a:rPr lang="tr-TR" sz="1600" b="1"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Pilot </a:t>
          </a:r>
        </a:p>
        <a:p>
          <a:r>
            <a:rPr lang="tr-TR" sz="1600" b="1"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19 İl</a:t>
          </a:r>
          <a:endParaRPr lang="tr-TR" sz="1600" b="1" dirty="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endParaRPr>
        </a:p>
      </dgm:t>
    </dgm:pt>
    <dgm:pt modelId="{A17B0C35-D212-4AA5-86A1-7E4CD42AA900}" type="parTrans" cxnId="{B46B8E3F-0DEA-44B4-8EF2-EFBD81A38365}">
      <dgm:prSet/>
      <dgm:spPr/>
      <dgm:t>
        <a:bodyPr/>
        <a:lstStyle/>
        <a:p>
          <a:endParaRPr lang="tr-TR"/>
        </a:p>
      </dgm:t>
    </dgm:pt>
    <dgm:pt modelId="{5A958D6B-511E-4A88-AF2B-30B469118385}" type="sibTrans" cxnId="{B46B8E3F-0DEA-44B4-8EF2-EFBD81A38365}">
      <dgm:prSet/>
      <dgm:spPr/>
      <dgm:t>
        <a:bodyPr/>
        <a:lstStyle/>
        <a:p>
          <a:endParaRPr lang="tr-TR"/>
        </a:p>
      </dgm:t>
    </dgm:pt>
    <dgm:pt modelId="{1AA90F4C-6FC9-4191-A0C2-F06DBA75BA1E}" type="pres">
      <dgm:prSet presAssocID="{D065CA8D-DF50-4AD6-867E-BE4F14C2E449}" presName="Name0" presStyleCnt="0">
        <dgm:presLayoutVars>
          <dgm:dir/>
          <dgm:animLvl val="lvl"/>
          <dgm:resizeHandles/>
        </dgm:presLayoutVars>
      </dgm:prSet>
      <dgm:spPr/>
      <dgm:t>
        <a:bodyPr/>
        <a:lstStyle/>
        <a:p>
          <a:endParaRPr lang="tr-TR"/>
        </a:p>
      </dgm:t>
    </dgm:pt>
    <dgm:pt modelId="{376E2B50-7F08-4C17-A71C-392BEB689CED}" type="pres">
      <dgm:prSet presAssocID="{DBD13BE4-9B0A-44BE-BCEE-5C8AA64CDC75}" presName="linNode" presStyleCnt="0"/>
      <dgm:spPr>
        <a:scene3d>
          <a:camera prst="orthographicFront"/>
          <a:lightRig rig="threePt" dir="t"/>
        </a:scene3d>
        <a:sp3d>
          <a:bevelT/>
        </a:sp3d>
      </dgm:spPr>
      <dgm:t>
        <a:bodyPr/>
        <a:lstStyle/>
        <a:p>
          <a:endParaRPr lang="tr-TR"/>
        </a:p>
      </dgm:t>
    </dgm:pt>
    <dgm:pt modelId="{6EFDCC74-72C1-4E31-809B-95ED7213E0B9}" type="pres">
      <dgm:prSet presAssocID="{DBD13BE4-9B0A-44BE-BCEE-5C8AA64CDC75}" presName="parentShp" presStyleLbl="node1" presStyleIdx="0" presStyleCnt="2" custLinFactNeighborY="-3360">
        <dgm:presLayoutVars>
          <dgm:bulletEnabled val="1"/>
        </dgm:presLayoutVars>
      </dgm:prSet>
      <dgm:spPr/>
      <dgm:t>
        <a:bodyPr/>
        <a:lstStyle/>
        <a:p>
          <a:endParaRPr lang="tr-TR"/>
        </a:p>
      </dgm:t>
    </dgm:pt>
    <dgm:pt modelId="{44B13606-132A-47FB-AC07-E4C5544A14C4}" type="pres">
      <dgm:prSet presAssocID="{DBD13BE4-9B0A-44BE-BCEE-5C8AA64CDC75}" presName="childShp" presStyleLbl="bgAccFollowNode1" presStyleIdx="0" presStyleCnt="2" custScaleY="23083">
        <dgm:presLayoutVars>
          <dgm:bulletEnabled val="1"/>
        </dgm:presLayoutVars>
      </dgm:prSet>
      <dgm:spPr>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a:sp3d>
      </dgm:spPr>
      <dgm:t>
        <a:bodyPr/>
        <a:lstStyle/>
        <a:p>
          <a:endParaRPr lang="tr-TR"/>
        </a:p>
      </dgm:t>
    </dgm:pt>
    <dgm:pt modelId="{DBCD9EFB-3EE8-4F1B-A8C0-F80B69B86AC9}" type="pres">
      <dgm:prSet presAssocID="{CD0C4D9B-467A-48CC-BC11-3B46494E46C1}" presName="spacing" presStyleCnt="0"/>
      <dgm:spPr>
        <a:scene3d>
          <a:camera prst="orthographicFront"/>
          <a:lightRig rig="threePt" dir="t"/>
        </a:scene3d>
        <a:sp3d>
          <a:bevelT/>
        </a:sp3d>
      </dgm:spPr>
      <dgm:t>
        <a:bodyPr/>
        <a:lstStyle/>
        <a:p>
          <a:endParaRPr lang="tr-TR"/>
        </a:p>
      </dgm:t>
    </dgm:pt>
    <dgm:pt modelId="{1CB98E4E-0DDF-42FA-9E8B-E99CDA0C790D}" type="pres">
      <dgm:prSet presAssocID="{F3322D12-677E-441A-A71F-C32F174FF053}" presName="linNode" presStyleCnt="0"/>
      <dgm:spPr>
        <a:scene3d>
          <a:camera prst="orthographicFront"/>
          <a:lightRig rig="threePt" dir="t"/>
        </a:scene3d>
        <a:sp3d>
          <a:bevelT/>
        </a:sp3d>
      </dgm:spPr>
      <dgm:t>
        <a:bodyPr/>
        <a:lstStyle/>
        <a:p>
          <a:endParaRPr lang="tr-TR"/>
        </a:p>
      </dgm:t>
    </dgm:pt>
    <dgm:pt modelId="{839A5DFA-61A4-4321-8D0F-85109F7120D3}" type="pres">
      <dgm:prSet presAssocID="{F3322D12-677E-441A-A71F-C32F174FF053}" presName="parentShp" presStyleLbl="node1" presStyleIdx="1" presStyleCnt="2" custLinFactNeighborY="-297">
        <dgm:presLayoutVars>
          <dgm:bulletEnabled val="1"/>
        </dgm:presLayoutVars>
      </dgm:prSet>
      <dgm:spPr/>
      <dgm:t>
        <a:bodyPr/>
        <a:lstStyle/>
        <a:p>
          <a:endParaRPr lang="tr-TR"/>
        </a:p>
      </dgm:t>
    </dgm:pt>
    <dgm:pt modelId="{7AB8FE63-2DD2-4F4B-B7E4-CFB8ED204B11}" type="pres">
      <dgm:prSet presAssocID="{F3322D12-677E-441A-A71F-C32F174FF053}" presName="childShp" presStyleLbl="bgAccFollowNode1" presStyleIdx="1" presStyleCnt="2" custScaleY="20377" custLinFactNeighborY="200">
        <dgm:presLayoutVars>
          <dgm:bulletEnabled val="1"/>
        </dgm:presLayoutVars>
      </dgm:prSet>
      <dgm:spPr>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scene3d>
          <a:camera prst="orthographicFront"/>
          <a:lightRig rig="threePt" dir="t"/>
        </a:scene3d>
        <a:sp3d>
          <a:bevelT/>
        </a:sp3d>
      </dgm:spPr>
      <dgm:t>
        <a:bodyPr/>
        <a:lstStyle/>
        <a:p>
          <a:endParaRPr lang="tr-TR"/>
        </a:p>
      </dgm:t>
    </dgm:pt>
  </dgm:ptLst>
  <dgm:cxnLst>
    <dgm:cxn modelId="{C6A86E5A-918F-4D53-A007-56916FDD95D1}" srcId="{D065CA8D-DF50-4AD6-867E-BE4F14C2E449}" destId="{DBD13BE4-9B0A-44BE-BCEE-5C8AA64CDC75}" srcOrd="0" destOrd="0" parTransId="{A1912D76-EE7E-46A7-8F8E-3A57CF5F4115}" sibTransId="{CD0C4D9B-467A-48CC-BC11-3B46494E46C1}"/>
    <dgm:cxn modelId="{B46B8E3F-0DEA-44B4-8EF2-EFBD81A38365}" srcId="{D065CA8D-DF50-4AD6-867E-BE4F14C2E449}" destId="{F3322D12-677E-441A-A71F-C32F174FF053}" srcOrd="1" destOrd="0" parTransId="{A17B0C35-D212-4AA5-86A1-7E4CD42AA900}" sibTransId="{5A958D6B-511E-4A88-AF2B-30B469118385}"/>
    <dgm:cxn modelId="{FD96B717-C7FE-43CF-B9BC-253FACC52562}" type="presOf" srcId="{F3322D12-677E-441A-A71F-C32F174FF053}" destId="{839A5DFA-61A4-4321-8D0F-85109F7120D3}" srcOrd="0" destOrd="0" presId="urn:microsoft.com/office/officeart/2005/8/layout/vList6"/>
    <dgm:cxn modelId="{C622597E-DD7E-466A-AD63-A0206B89ACD2}" type="presOf" srcId="{DBD13BE4-9B0A-44BE-BCEE-5C8AA64CDC75}" destId="{6EFDCC74-72C1-4E31-809B-95ED7213E0B9}" srcOrd="0" destOrd="0" presId="urn:microsoft.com/office/officeart/2005/8/layout/vList6"/>
    <dgm:cxn modelId="{19FD0E3F-0FFC-49BB-9FD0-F1BDC7B5BC59}" type="presOf" srcId="{D065CA8D-DF50-4AD6-867E-BE4F14C2E449}" destId="{1AA90F4C-6FC9-4191-A0C2-F06DBA75BA1E}" srcOrd="0" destOrd="0" presId="urn:microsoft.com/office/officeart/2005/8/layout/vList6"/>
    <dgm:cxn modelId="{2DF1FC17-05F8-424B-A5F6-484F2FFFAACC}" type="presParOf" srcId="{1AA90F4C-6FC9-4191-A0C2-F06DBA75BA1E}" destId="{376E2B50-7F08-4C17-A71C-392BEB689CED}" srcOrd="0" destOrd="0" presId="urn:microsoft.com/office/officeart/2005/8/layout/vList6"/>
    <dgm:cxn modelId="{7E9E0B4C-3948-451F-9458-72032747765E}" type="presParOf" srcId="{376E2B50-7F08-4C17-A71C-392BEB689CED}" destId="{6EFDCC74-72C1-4E31-809B-95ED7213E0B9}" srcOrd="0" destOrd="0" presId="urn:microsoft.com/office/officeart/2005/8/layout/vList6"/>
    <dgm:cxn modelId="{A3059311-76F7-48BE-9E37-8483A118770E}" type="presParOf" srcId="{376E2B50-7F08-4C17-A71C-392BEB689CED}" destId="{44B13606-132A-47FB-AC07-E4C5544A14C4}" srcOrd="1" destOrd="0" presId="urn:microsoft.com/office/officeart/2005/8/layout/vList6"/>
    <dgm:cxn modelId="{C608100F-0E5F-441B-95A4-44AC23754F60}" type="presParOf" srcId="{1AA90F4C-6FC9-4191-A0C2-F06DBA75BA1E}" destId="{DBCD9EFB-3EE8-4F1B-A8C0-F80B69B86AC9}" srcOrd="1" destOrd="0" presId="urn:microsoft.com/office/officeart/2005/8/layout/vList6"/>
    <dgm:cxn modelId="{60ED7403-F067-47F8-88A3-669F18ACA904}" type="presParOf" srcId="{1AA90F4C-6FC9-4191-A0C2-F06DBA75BA1E}" destId="{1CB98E4E-0DDF-42FA-9E8B-E99CDA0C790D}" srcOrd="2" destOrd="0" presId="urn:microsoft.com/office/officeart/2005/8/layout/vList6"/>
    <dgm:cxn modelId="{EDB97FF5-5C51-499B-8A2E-D3A1C5349A74}" type="presParOf" srcId="{1CB98E4E-0DDF-42FA-9E8B-E99CDA0C790D}" destId="{839A5DFA-61A4-4321-8D0F-85109F7120D3}" srcOrd="0" destOrd="0" presId="urn:microsoft.com/office/officeart/2005/8/layout/vList6"/>
    <dgm:cxn modelId="{EC378F88-8A51-4519-9FFF-A73CD30ECBA3}" type="presParOf" srcId="{1CB98E4E-0DDF-42FA-9E8B-E99CDA0C790D}" destId="{7AB8FE63-2DD2-4F4B-B7E4-CFB8ED204B11}" srcOrd="1" destOrd="0" presId="urn:microsoft.com/office/officeart/2005/8/layout/vList6"/>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pPr>
            <a:lnSpc>
              <a:spcPct val="50000"/>
            </a:lnSpc>
          </a:pPr>
          <a:r>
            <a:rPr lang="tr-TR" sz="2800" b="1" dirty="0" smtClean="0">
              <a:latin typeface="Century Gothic" pitchFamily="34" charset="0"/>
              <a:cs typeface="Times New Roman" pitchFamily="18" charset="0"/>
            </a:rPr>
            <a:t>Yapı Müteahhidi </a:t>
          </a:r>
        </a:p>
        <a:p>
          <a:pPr>
            <a:lnSpc>
              <a:spcPct val="50000"/>
            </a:lnSpc>
          </a:pPr>
          <a:r>
            <a:rPr lang="tr-TR" sz="2800" b="1" dirty="0" smtClean="0">
              <a:latin typeface="Century Gothic" pitchFamily="34" charset="0"/>
              <a:cs typeface="Times New Roman" pitchFamily="18" charset="0"/>
            </a:rPr>
            <a:t>&amp;</a:t>
          </a:r>
        </a:p>
        <a:p>
          <a:pPr>
            <a:lnSpc>
              <a:spcPct val="50000"/>
            </a:lnSpc>
          </a:pPr>
          <a:r>
            <a:rPr lang="tr-TR" sz="2800" b="1" dirty="0" smtClean="0">
              <a:latin typeface="Century Gothic" pitchFamily="34" charset="0"/>
              <a:cs typeface="Times New Roman" pitchFamily="18" charset="0"/>
            </a:rPr>
            <a:t>Şantiye Şefi</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6E3710C2-365A-462E-A4A7-4CD526D071C6}">
      <dgm:prSet phldrT="[Metin]" custT="1"/>
      <dgm:spPr/>
      <dgm:t>
        <a:bodyPr/>
        <a:lstStyle/>
        <a:p>
          <a:pPr algn="just">
            <a:lnSpc>
              <a:spcPct val="100000"/>
            </a:lnSpc>
          </a:pPr>
          <a:r>
            <a:rPr lang="tr-TR" sz="1600" b="0" u="sng" dirty="0" smtClean="0">
              <a:effectLst/>
              <a:latin typeface="Century Gothic" pitchFamily="34" charset="0"/>
            </a:rPr>
            <a:t>Yapı müteahhidi</a:t>
          </a:r>
          <a:r>
            <a:rPr lang="tr-TR" sz="1600" b="0" dirty="0" smtClean="0">
              <a:effectLst/>
              <a:latin typeface="Century Gothic" pitchFamily="34" charset="0"/>
            </a:rPr>
            <a:t>, yapının plana ve mevzuata, fen, sanat ve sağlık kurallarına, ruhsata ve eki projelere uygun olarak  inşa edileceğini yapı sahibine ve ilgili idareye taahhüt eden gerçek veya tüzel kişidir.</a:t>
          </a:r>
          <a:endParaRPr lang="tr-TR" sz="1600" b="0" dirty="0">
            <a:effectLst/>
            <a:latin typeface="Century Gothic" pitchFamily="34" charset="0"/>
          </a:endParaRPr>
        </a:p>
      </dgm:t>
    </dgm:pt>
    <dgm:pt modelId="{80488BEA-91FC-4C4D-8E7F-36AEE610C92B}" type="sibTrans" cxnId="{E6BDE6C7-C10E-4F5D-B770-BCD79C2F7B95}">
      <dgm:prSet/>
      <dgm:spPr/>
      <dgm:t>
        <a:bodyPr/>
        <a:lstStyle/>
        <a:p>
          <a:endParaRPr lang="tr-TR">
            <a:latin typeface="Arial Narrow" pitchFamily="34" charset="0"/>
          </a:endParaRPr>
        </a:p>
      </dgm:t>
    </dgm:pt>
    <dgm:pt modelId="{30E97522-3CA9-4783-AC7D-29E2CB4F7608}" type="parTrans" cxnId="{E6BDE6C7-C10E-4F5D-B770-BCD79C2F7B95}">
      <dgm:prSet/>
      <dgm:spPr/>
      <dgm:t>
        <a:bodyPr/>
        <a:lstStyle/>
        <a:p>
          <a:endParaRPr lang="tr-TR">
            <a:latin typeface="Arial Narrow" pitchFamily="34" charset="0"/>
          </a:endParaRPr>
        </a:p>
      </dgm:t>
    </dgm:pt>
    <dgm:pt modelId="{1E38AF4B-41C5-4F30-9D78-7CF6C0B9616A}">
      <dgm:prSet custT="1"/>
      <dgm:spPr/>
      <dgm:t>
        <a:bodyPr/>
        <a:lstStyle/>
        <a:p>
          <a:pPr algn="just"/>
          <a:r>
            <a:rPr lang="tr-TR" sz="1600" b="0" u="sng" dirty="0" smtClean="0">
              <a:effectLst/>
              <a:latin typeface="Century Gothic" pitchFamily="34" charset="0"/>
            </a:rPr>
            <a:t>Şantiye şefi</a:t>
          </a:r>
          <a:r>
            <a:rPr lang="tr-TR" sz="1600" b="0" dirty="0" smtClean="0">
              <a:effectLst/>
              <a:latin typeface="Century Gothic" pitchFamily="34" charset="0"/>
            </a:rPr>
            <a:t>; yapıyı ilgili mevzuat hükümlerine, ruhsata ve eki projelere, denetçi mimar ve mühendis ile kontrol ve yardımcı kontrol elemanlarının talimatlarına uygun olarak inşa ettirmek, yapı denetimi sırasında bizzat hazır bulunarak, denetimin uygun şartlar altında yapılmasını sağlamak, ek-10’da gösterilen form-8’e uygun yapı denetleme defterini şantiyede muhafaza etmek, bu defterin ilgili bölümünü ve yapı denetim kuruluşunca düzenlenen diğer tutanak ile belgeleri imzalamakla yükümlüdür.</a:t>
          </a:r>
          <a:endParaRPr lang="tr-TR" sz="1600" b="0" dirty="0">
            <a:effectLst/>
            <a:latin typeface="Century Gothic" pitchFamily="34" charset="0"/>
          </a:endParaRPr>
        </a:p>
      </dgm:t>
    </dgm:pt>
    <dgm:pt modelId="{5F99B0EB-6828-4BED-B001-E10F3DD1200A}" type="parTrans" cxnId="{E44A84AE-194E-4B43-A506-446397FDD1D5}">
      <dgm:prSet/>
      <dgm:spPr/>
      <dgm:t>
        <a:bodyPr/>
        <a:lstStyle/>
        <a:p>
          <a:endParaRPr lang="tr-TR"/>
        </a:p>
      </dgm:t>
    </dgm:pt>
    <dgm:pt modelId="{75C073C0-AC35-4E13-9C8B-D2270FFCA4AF}" type="sibTrans" cxnId="{E44A84AE-194E-4B43-A506-446397FDD1D5}">
      <dgm:prSet/>
      <dgm:spPr/>
      <dgm:t>
        <a:bodyPr/>
        <a:lstStyle/>
        <a:p>
          <a:endParaRPr lang="tr-TR"/>
        </a:p>
      </dgm:t>
    </dgm:pt>
    <dgm:pt modelId="{289C4523-2852-4A17-A38A-2A625BB187FF}">
      <dgm:prSet custT="1"/>
      <dgm:spPr/>
      <dgm:t>
        <a:bodyPr/>
        <a:lstStyle/>
        <a:p>
          <a:pPr algn="just"/>
          <a:r>
            <a:rPr lang="tr-TR" sz="1600" b="0" dirty="0" smtClean="0">
              <a:effectLst/>
              <a:latin typeface="Century Gothic" pitchFamily="34" charset="0"/>
            </a:rPr>
            <a:t>Yapı müteahhidi ve onu temsilen görevlendirilen şantiye şefi, yapım işlerindeki kusurlardan dolayı müteselsilen sorumludur.</a:t>
          </a:r>
          <a:endParaRPr lang="tr-TR" sz="1600" b="0" dirty="0">
            <a:effectLst/>
            <a:latin typeface="Century Gothic" pitchFamily="34" charset="0"/>
          </a:endParaRPr>
        </a:p>
      </dgm:t>
    </dgm:pt>
    <dgm:pt modelId="{5A37AA8E-A7E7-4B1C-8306-BD574CE1E8C9}" type="parTrans" cxnId="{75E549A5-5CFC-4254-BEC3-E235E7123859}">
      <dgm:prSet/>
      <dgm:spPr/>
      <dgm:t>
        <a:bodyPr/>
        <a:lstStyle/>
        <a:p>
          <a:endParaRPr lang="tr-TR"/>
        </a:p>
      </dgm:t>
    </dgm:pt>
    <dgm:pt modelId="{32D8358D-F21E-41DC-A8F4-E5EBD331B7AC}" type="sibTrans" cxnId="{75E549A5-5CFC-4254-BEC3-E235E7123859}">
      <dgm:prSet/>
      <dgm:spPr/>
      <dgm:t>
        <a:bodyPr/>
        <a:lstStyle/>
        <a:p>
          <a:endParaRPr lang="tr-TR"/>
        </a:p>
      </dgm:t>
    </dgm:pt>
    <dgm:pt modelId="{45B9FBA5-FB90-41DF-9428-D78CA86575EF}">
      <dgm:prSet custT="1"/>
      <dgm:spPr/>
      <dgm:t>
        <a:bodyPr/>
        <a:lstStyle/>
        <a:p>
          <a:pPr algn="just"/>
          <a:r>
            <a:rPr lang="tr-TR" sz="1600" b="0" dirty="0" smtClean="0">
              <a:effectLst/>
              <a:latin typeface="Century Gothic" pitchFamily="34" charset="0"/>
            </a:rPr>
            <a:t>Yapı müteahhidi veya onu temsilen görevlendirilen şantiye şefi, </a:t>
          </a:r>
          <a:r>
            <a:rPr lang="tr-TR" sz="1600" b="0" u="sng" dirty="0" smtClean="0">
              <a:effectLst/>
              <a:latin typeface="Century Gothic" pitchFamily="34" charset="0"/>
            </a:rPr>
            <a:t>inşaatta herhangi bir imalata başlamadan en az bir gün önce, yapılacak imalatı yapı denetim kuruluşuna haber vermek zorundadır. Aksi takdirde, işin denetimsiz ilerlemesinden doğabilecek her türlü sorumluluk yapı müteahhidine ve onu temsilen görevlendirilen şantiye şefine aittir.</a:t>
          </a:r>
          <a:endParaRPr lang="tr-TR" sz="1600" b="0" u="sng" dirty="0">
            <a:effectLst/>
            <a:latin typeface="Century Gothic" pitchFamily="34" charset="0"/>
          </a:endParaRPr>
        </a:p>
      </dgm:t>
    </dgm:pt>
    <dgm:pt modelId="{2C6EE5B3-8A1D-4DD9-9F5A-5B7A46FFAF69}" type="parTrans" cxnId="{8C1EDAF3-4B07-4E30-9052-70D4F80F6525}">
      <dgm:prSet/>
      <dgm:spPr/>
      <dgm:t>
        <a:bodyPr/>
        <a:lstStyle/>
        <a:p>
          <a:endParaRPr lang="tr-TR"/>
        </a:p>
      </dgm:t>
    </dgm:pt>
    <dgm:pt modelId="{9205451E-C43E-4793-A42F-8F0AFE16337A}" type="sibTrans" cxnId="{8C1EDAF3-4B07-4E30-9052-70D4F80F6525}">
      <dgm:prSet/>
      <dgm:spPr/>
      <dgm:t>
        <a:bodyPr/>
        <a:lstStyle/>
        <a:p>
          <a:endParaRPr lang="tr-TR"/>
        </a:p>
      </dgm:t>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custLinFactNeighborX="-35" custLinFactNeighborY="-4892">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5122">
        <dgm:presLayoutVars>
          <dgm:bulletEnabled val="1"/>
        </dgm:presLayoutVars>
      </dgm:prSet>
      <dgm:spPr>
        <a:prstGeom prst="flowChartAlternateProcess">
          <a:avLst/>
        </a:prstGeom>
      </dgm:spPr>
      <dgm:t>
        <a:bodyPr/>
        <a:lstStyle/>
        <a:p>
          <a:endParaRPr lang="tr-TR"/>
        </a:p>
      </dgm:t>
    </dgm:pt>
  </dgm:ptLst>
  <dgm:cxnLst>
    <dgm:cxn modelId="{8C1EDAF3-4B07-4E30-9052-70D4F80F6525}" srcId="{B393A28E-C026-41E5-A017-42326A8AC7BA}" destId="{45B9FBA5-FB90-41DF-9428-D78CA86575EF}" srcOrd="3" destOrd="0" parTransId="{2C6EE5B3-8A1D-4DD9-9F5A-5B7A46FFAF69}" sibTransId="{9205451E-C43E-4793-A42F-8F0AFE16337A}"/>
    <dgm:cxn modelId="{42A09AA0-C290-4706-93F3-72E941D03A05}" type="presOf" srcId="{6E3710C2-365A-462E-A4A7-4CD526D071C6}" destId="{20FA0256-1EFB-4E27-A6B6-8D41DDA7CA33}" srcOrd="0" destOrd="0" presId="urn:microsoft.com/office/officeart/2005/8/layout/vList5"/>
    <dgm:cxn modelId="{5939DB13-424A-45DF-A547-5CAD5DD9AA20}" type="presOf" srcId="{289C4523-2852-4A17-A38A-2A625BB187FF}" destId="{20FA0256-1EFB-4E27-A6B6-8D41DDA7CA33}" srcOrd="0" destOrd="2" presId="urn:microsoft.com/office/officeart/2005/8/layout/vList5"/>
    <dgm:cxn modelId="{466A1B48-C48D-4804-9F45-ECCFD3751427}" type="presOf" srcId="{45B9FBA5-FB90-41DF-9428-D78CA86575EF}" destId="{20FA0256-1EFB-4E27-A6B6-8D41DDA7CA33}" srcOrd="0" destOrd="3" presId="urn:microsoft.com/office/officeart/2005/8/layout/vList5"/>
    <dgm:cxn modelId="{E44A84AE-194E-4B43-A506-446397FDD1D5}" srcId="{B393A28E-C026-41E5-A017-42326A8AC7BA}" destId="{1E38AF4B-41C5-4F30-9D78-7CF6C0B9616A}" srcOrd="1" destOrd="0" parTransId="{5F99B0EB-6828-4BED-B001-E10F3DD1200A}" sibTransId="{75C073C0-AC35-4E13-9C8B-D2270FFCA4AF}"/>
    <dgm:cxn modelId="{65A2363B-49D1-4C4B-94C6-329AACD91D26}" type="presOf" srcId="{1E38AF4B-41C5-4F30-9D78-7CF6C0B9616A}" destId="{20FA0256-1EFB-4E27-A6B6-8D41DDA7CA33}" srcOrd="0" destOrd="1" presId="urn:microsoft.com/office/officeart/2005/8/layout/vList5"/>
    <dgm:cxn modelId="{E6BDE6C7-C10E-4F5D-B770-BCD79C2F7B95}" srcId="{B393A28E-C026-41E5-A017-42326A8AC7BA}" destId="{6E3710C2-365A-462E-A4A7-4CD526D071C6}" srcOrd="0" destOrd="0" parTransId="{30E97522-3CA9-4783-AC7D-29E2CB4F7608}" sibTransId="{80488BEA-91FC-4C4D-8E7F-36AEE610C92B}"/>
    <dgm:cxn modelId="{75E549A5-5CFC-4254-BEC3-E235E7123859}" srcId="{B393A28E-C026-41E5-A017-42326A8AC7BA}" destId="{289C4523-2852-4A17-A38A-2A625BB187FF}" srcOrd="2" destOrd="0" parTransId="{5A37AA8E-A7E7-4B1C-8306-BD574CE1E8C9}" sibTransId="{32D8358D-F21E-41DC-A8F4-E5EBD331B7AC}"/>
    <dgm:cxn modelId="{DD8C7A81-2A2F-46B2-B18D-3C3E66FAE4D5}" type="presOf" srcId="{B393A28E-C026-41E5-A017-42326A8AC7BA}" destId="{B2838722-DF4D-4B3E-8E98-CBEFC888C0AD}" srcOrd="0" destOrd="0" presId="urn:microsoft.com/office/officeart/2005/8/layout/vList5"/>
    <dgm:cxn modelId="{A1D2263C-BA2D-4176-B4D7-167219F6FCF2}" type="presOf" srcId="{E88CE42F-244D-41ED-97B2-41FEEC37A33E}" destId="{E5D7FE6E-EAD6-48BA-BC61-89C8AAF371D8}" srcOrd="0" destOrd="0" presId="urn:microsoft.com/office/officeart/2005/8/layout/vList5"/>
    <dgm:cxn modelId="{452011A4-EAD4-48E9-BEA1-3E9A411F4351}" srcId="{E88CE42F-244D-41ED-97B2-41FEEC37A33E}" destId="{B393A28E-C026-41E5-A017-42326A8AC7BA}" srcOrd="0" destOrd="0" parTransId="{63F46EED-ABA0-4684-AEAB-C027BB389235}" sibTransId="{F2C6AD87-B682-4AB7-B872-3276A0C1E6F7}"/>
    <dgm:cxn modelId="{168A4D0B-5F28-44E1-832C-920E2B6EC8E6}" type="presParOf" srcId="{E5D7FE6E-EAD6-48BA-BC61-89C8AAF371D8}" destId="{65C3CFA7-8331-41B5-BE99-41CDB70361FC}" srcOrd="0" destOrd="0" presId="urn:microsoft.com/office/officeart/2005/8/layout/vList5"/>
    <dgm:cxn modelId="{72E1CAD7-9696-4218-ACA3-89795013DC9F}" type="presParOf" srcId="{65C3CFA7-8331-41B5-BE99-41CDB70361FC}" destId="{B2838722-DF4D-4B3E-8E98-CBEFC888C0AD}" srcOrd="0" destOrd="0" presId="urn:microsoft.com/office/officeart/2005/8/layout/vList5"/>
    <dgm:cxn modelId="{2A827399-603B-4329-9EC9-56A14C0F0469}"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49A56C1-94D2-461E-A173-79AABFE613A6}"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tr-TR"/>
        </a:p>
      </dgm:t>
    </dgm:pt>
    <dgm:pt modelId="{9E4853CA-4727-4F2D-B75F-C54A53BD18B5}">
      <dgm:prSet phldrT="[Text]"/>
      <dgm:spPr>
        <a:gradFill rotWithShape="0">
          <a:gsLst>
            <a:gs pos="0">
              <a:schemeClr val="bg1">
                <a:lumMod val="95000"/>
                <a:lumOff val="5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dgm:spPr>
      <dgm:t>
        <a:bodyPr lIns="0" rIns="0"/>
        <a:lstStyle/>
        <a:p>
          <a:pPr algn="l"/>
          <a:r>
            <a:rPr lang="tr-TR" dirty="0" smtClean="0"/>
            <a:t>Mimar, Mühendis (İnş.-Mak.- Elkt.)</a:t>
          </a:r>
          <a:endParaRPr lang="tr-TR" dirty="0"/>
        </a:p>
      </dgm:t>
    </dgm:pt>
    <dgm:pt modelId="{46193316-8A14-434E-BC05-3697C602CD09}" type="parTrans" cxnId="{F5C9D6A8-CC24-43F4-A7B8-BDC9B261ECEB}">
      <dgm:prSet/>
      <dgm:spPr/>
      <dgm:t>
        <a:bodyPr/>
        <a:lstStyle/>
        <a:p>
          <a:endParaRPr lang="tr-TR"/>
        </a:p>
      </dgm:t>
    </dgm:pt>
    <dgm:pt modelId="{DDEEE113-1879-4FFF-A87C-0BD1B0DC9E75}" type="sibTrans" cxnId="{F5C9D6A8-CC24-43F4-A7B8-BDC9B261ECEB}">
      <dgm:prSet/>
      <dgm:spPr/>
      <dgm:t>
        <a:bodyPr/>
        <a:lstStyle/>
        <a:p>
          <a:endParaRPr lang="tr-TR"/>
        </a:p>
      </dgm:t>
    </dgm:pt>
    <dgm:pt modelId="{1096F840-70C6-4A10-B1C9-B43CE0FA2A61}">
      <dgm:prSet phldrT="[Text]" custT="1"/>
      <dgm:spPr>
        <a:gradFill rotWithShape="0">
          <a:gsLst>
            <a:gs pos="0">
              <a:schemeClr val="tx1">
                <a:lumMod val="5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effectLst>
          <a:outerShdw blurRad="50800" dist="38100" dir="5400000" rotWithShape="0">
            <a:srgbClr val="000000">
              <a:alpha val="0"/>
            </a:srgbClr>
          </a:outerShdw>
        </a:effectLst>
      </dgm:spPr>
      <dgm:t>
        <a:bodyPr/>
        <a:lstStyle/>
        <a:p>
          <a:r>
            <a:rPr lang="tr-TR" sz="2400" b="1" dirty="0" smtClean="0"/>
            <a:t>30.000m</a:t>
          </a:r>
          <a:r>
            <a:rPr lang="tr-TR" sz="2400" b="1" baseline="30000" dirty="0" smtClean="0"/>
            <a:t>2</a:t>
          </a:r>
          <a:r>
            <a:rPr lang="tr-TR" sz="2400" b="1" baseline="0" dirty="0" smtClean="0"/>
            <a:t> </a:t>
          </a:r>
          <a:r>
            <a:rPr lang="tr-TR" sz="2400" baseline="0" dirty="0" smtClean="0"/>
            <a:t> </a:t>
          </a:r>
          <a:endParaRPr lang="tr-TR" sz="2400" dirty="0"/>
        </a:p>
      </dgm:t>
    </dgm:pt>
    <dgm:pt modelId="{2195647F-ED19-45FD-BEF2-279B6BA35CFB}" type="parTrans" cxnId="{512C3B9C-D809-4B49-969F-B9FD725663AB}">
      <dgm:prSet/>
      <dgm:spPr/>
      <dgm:t>
        <a:bodyPr/>
        <a:lstStyle/>
        <a:p>
          <a:endParaRPr lang="tr-TR"/>
        </a:p>
      </dgm:t>
    </dgm:pt>
    <dgm:pt modelId="{F2528243-F597-473F-80DE-4A9A09287DDA}" type="sibTrans" cxnId="{512C3B9C-D809-4B49-969F-B9FD725663AB}">
      <dgm:prSet/>
      <dgm:spPr/>
      <dgm:t>
        <a:bodyPr/>
        <a:lstStyle/>
        <a:p>
          <a:endParaRPr lang="tr-TR"/>
        </a:p>
      </dgm:t>
    </dgm:pt>
    <dgm:pt modelId="{B872244B-7698-419A-A99D-F31FCB237B0B}">
      <dgm:prSet phldrT="[Text]"/>
      <dgm:spPr>
        <a:gradFill rotWithShape="0">
          <a:gsLst>
            <a:gs pos="0">
              <a:schemeClr val="bg1">
                <a:lumMod val="95000"/>
                <a:lumOff val="5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dgm:spPr>
      <dgm:t>
        <a:bodyPr/>
        <a:lstStyle/>
        <a:p>
          <a:pPr algn="l"/>
          <a:r>
            <a:rPr lang="tr-TR" dirty="0" smtClean="0"/>
            <a:t>Teknik Öğretmen Ve Tekniker  (İnş.-Mak.- Elkt.) </a:t>
          </a:r>
          <a:endParaRPr lang="tr-TR" dirty="0"/>
        </a:p>
      </dgm:t>
    </dgm:pt>
    <dgm:pt modelId="{343BA930-E14A-48F7-BE41-929BC69E10A3}" type="parTrans" cxnId="{378D0F18-EEF2-4ACC-81BE-711904C16345}">
      <dgm:prSet/>
      <dgm:spPr/>
      <dgm:t>
        <a:bodyPr/>
        <a:lstStyle/>
        <a:p>
          <a:endParaRPr lang="tr-TR"/>
        </a:p>
      </dgm:t>
    </dgm:pt>
    <dgm:pt modelId="{C1F588CA-70DE-4ACB-BD97-969181CEFF2A}" type="sibTrans" cxnId="{378D0F18-EEF2-4ACC-81BE-711904C16345}">
      <dgm:prSet/>
      <dgm:spPr/>
      <dgm:t>
        <a:bodyPr/>
        <a:lstStyle/>
        <a:p>
          <a:endParaRPr lang="tr-TR"/>
        </a:p>
      </dgm:t>
    </dgm:pt>
    <dgm:pt modelId="{0782C543-30D4-4634-B952-8EAB2BEBC8B5}">
      <dgm:prSet phldrT="[Text]" custT="1"/>
      <dgm:spPr>
        <a:gradFill rotWithShape="0">
          <a:gsLst>
            <a:gs pos="0">
              <a:schemeClr val="tx1">
                <a:lumMod val="5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dgm:spPr>
      <dgm:t>
        <a:bodyPr/>
        <a:lstStyle/>
        <a:p>
          <a:r>
            <a:rPr lang="tr-TR" sz="2400" b="1" dirty="0" smtClean="0"/>
            <a:t>15.000m</a:t>
          </a:r>
          <a:r>
            <a:rPr lang="tr-TR" sz="2400" b="1" baseline="30000" dirty="0" smtClean="0"/>
            <a:t>2</a:t>
          </a:r>
          <a:endParaRPr lang="tr-TR" sz="2400" b="1" dirty="0"/>
        </a:p>
      </dgm:t>
    </dgm:pt>
    <dgm:pt modelId="{780AB453-DC0B-4002-9174-6FE8D3370AED}" type="parTrans" cxnId="{B8848582-DC34-4A00-859B-F0A00FD374FA}">
      <dgm:prSet/>
      <dgm:spPr/>
      <dgm:t>
        <a:bodyPr/>
        <a:lstStyle/>
        <a:p>
          <a:endParaRPr lang="tr-TR"/>
        </a:p>
      </dgm:t>
    </dgm:pt>
    <dgm:pt modelId="{3D1EDAD4-E91A-4AF3-8E8D-F4E1409812A2}" type="sibTrans" cxnId="{B8848582-DC34-4A00-859B-F0A00FD374FA}">
      <dgm:prSet/>
      <dgm:spPr/>
      <dgm:t>
        <a:bodyPr/>
        <a:lstStyle/>
        <a:p>
          <a:endParaRPr lang="tr-TR"/>
        </a:p>
      </dgm:t>
    </dgm:pt>
    <dgm:pt modelId="{641D3E61-2544-44C3-B29B-9194403573D4}" type="pres">
      <dgm:prSet presAssocID="{549A56C1-94D2-461E-A173-79AABFE613A6}" presName="Name0" presStyleCnt="0">
        <dgm:presLayoutVars>
          <dgm:dir/>
          <dgm:animLvl val="lvl"/>
          <dgm:resizeHandles val="exact"/>
        </dgm:presLayoutVars>
      </dgm:prSet>
      <dgm:spPr/>
      <dgm:t>
        <a:bodyPr/>
        <a:lstStyle/>
        <a:p>
          <a:endParaRPr lang="tr-TR"/>
        </a:p>
      </dgm:t>
    </dgm:pt>
    <dgm:pt modelId="{E5BC9AE9-8A62-4222-A9D7-C7D058226763}" type="pres">
      <dgm:prSet presAssocID="{9E4853CA-4727-4F2D-B75F-C54A53BD18B5}" presName="linNode" presStyleCnt="0"/>
      <dgm:spPr/>
    </dgm:pt>
    <dgm:pt modelId="{285522E1-7AC5-46E4-B682-35895A350326}" type="pres">
      <dgm:prSet presAssocID="{9E4853CA-4727-4F2D-B75F-C54A53BD18B5}" presName="parentText" presStyleLbl="node1" presStyleIdx="0" presStyleCnt="2" custScaleX="459206" custLinFactNeighborX="-19" custLinFactNeighborY="-172">
        <dgm:presLayoutVars>
          <dgm:chMax val="1"/>
          <dgm:bulletEnabled val="1"/>
        </dgm:presLayoutVars>
      </dgm:prSet>
      <dgm:spPr/>
      <dgm:t>
        <a:bodyPr/>
        <a:lstStyle/>
        <a:p>
          <a:endParaRPr lang="tr-TR"/>
        </a:p>
      </dgm:t>
    </dgm:pt>
    <dgm:pt modelId="{B0DC5594-5074-4876-8520-4B126E5CE859}" type="pres">
      <dgm:prSet presAssocID="{9E4853CA-4727-4F2D-B75F-C54A53BD18B5}" presName="descendantText" presStyleLbl="alignAccFollowNode1" presStyleIdx="0" presStyleCnt="2">
        <dgm:presLayoutVars>
          <dgm:bulletEnabled val="1"/>
        </dgm:presLayoutVars>
      </dgm:prSet>
      <dgm:spPr/>
      <dgm:t>
        <a:bodyPr/>
        <a:lstStyle/>
        <a:p>
          <a:endParaRPr lang="tr-TR"/>
        </a:p>
      </dgm:t>
    </dgm:pt>
    <dgm:pt modelId="{F6356BDF-C279-4E26-921D-E8E87C2E1A7F}" type="pres">
      <dgm:prSet presAssocID="{DDEEE113-1879-4FFF-A87C-0BD1B0DC9E75}" presName="sp" presStyleCnt="0"/>
      <dgm:spPr/>
    </dgm:pt>
    <dgm:pt modelId="{0A1731FF-485F-4E75-B353-C0ABFFEE9AF3}" type="pres">
      <dgm:prSet presAssocID="{B872244B-7698-419A-A99D-F31FCB237B0B}" presName="linNode" presStyleCnt="0"/>
      <dgm:spPr/>
    </dgm:pt>
    <dgm:pt modelId="{5D590BDC-C2C5-4D4F-B09D-0C5B4A81D397}" type="pres">
      <dgm:prSet presAssocID="{B872244B-7698-419A-A99D-F31FCB237B0B}" presName="parentText" presStyleLbl="node1" presStyleIdx="1" presStyleCnt="2" custScaleX="475199">
        <dgm:presLayoutVars>
          <dgm:chMax val="1"/>
          <dgm:bulletEnabled val="1"/>
        </dgm:presLayoutVars>
      </dgm:prSet>
      <dgm:spPr/>
      <dgm:t>
        <a:bodyPr/>
        <a:lstStyle/>
        <a:p>
          <a:endParaRPr lang="tr-TR"/>
        </a:p>
      </dgm:t>
    </dgm:pt>
    <dgm:pt modelId="{8942BF4B-C7A7-4CAD-A8BE-416B49F7454B}" type="pres">
      <dgm:prSet presAssocID="{B872244B-7698-419A-A99D-F31FCB237B0B}" presName="descendantText" presStyleLbl="alignAccFollowNode1" presStyleIdx="1" presStyleCnt="2">
        <dgm:presLayoutVars>
          <dgm:bulletEnabled val="1"/>
        </dgm:presLayoutVars>
      </dgm:prSet>
      <dgm:spPr/>
      <dgm:t>
        <a:bodyPr/>
        <a:lstStyle/>
        <a:p>
          <a:endParaRPr lang="tr-TR"/>
        </a:p>
      </dgm:t>
    </dgm:pt>
  </dgm:ptLst>
  <dgm:cxnLst>
    <dgm:cxn modelId="{4D8A38ED-8A87-458E-9DF2-27CE8B9EDF73}" type="presOf" srcId="{1096F840-70C6-4A10-B1C9-B43CE0FA2A61}" destId="{B0DC5594-5074-4876-8520-4B126E5CE859}" srcOrd="0" destOrd="0" presId="urn:microsoft.com/office/officeart/2005/8/layout/vList5"/>
    <dgm:cxn modelId="{838FAE97-83D8-48E4-AFCC-7857A6133247}" type="presOf" srcId="{B872244B-7698-419A-A99D-F31FCB237B0B}" destId="{5D590BDC-C2C5-4D4F-B09D-0C5B4A81D397}" srcOrd="0" destOrd="0" presId="urn:microsoft.com/office/officeart/2005/8/layout/vList5"/>
    <dgm:cxn modelId="{7C053835-F7F9-407E-AF1F-80EE74A5EA5C}" type="presOf" srcId="{549A56C1-94D2-461E-A173-79AABFE613A6}" destId="{641D3E61-2544-44C3-B29B-9194403573D4}" srcOrd="0" destOrd="0" presId="urn:microsoft.com/office/officeart/2005/8/layout/vList5"/>
    <dgm:cxn modelId="{160E83E3-5525-4D7A-BCE2-F52FDB1CBBDA}" type="presOf" srcId="{9E4853CA-4727-4F2D-B75F-C54A53BD18B5}" destId="{285522E1-7AC5-46E4-B682-35895A350326}" srcOrd="0" destOrd="0" presId="urn:microsoft.com/office/officeart/2005/8/layout/vList5"/>
    <dgm:cxn modelId="{F5C9D6A8-CC24-43F4-A7B8-BDC9B261ECEB}" srcId="{549A56C1-94D2-461E-A173-79AABFE613A6}" destId="{9E4853CA-4727-4F2D-B75F-C54A53BD18B5}" srcOrd="0" destOrd="0" parTransId="{46193316-8A14-434E-BC05-3697C602CD09}" sibTransId="{DDEEE113-1879-4FFF-A87C-0BD1B0DC9E75}"/>
    <dgm:cxn modelId="{7AAD4B59-4FD4-4CC1-AA24-38F0191D96C0}" type="presOf" srcId="{0782C543-30D4-4634-B952-8EAB2BEBC8B5}" destId="{8942BF4B-C7A7-4CAD-A8BE-416B49F7454B}" srcOrd="0" destOrd="0" presId="urn:microsoft.com/office/officeart/2005/8/layout/vList5"/>
    <dgm:cxn modelId="{B8848582-DC34-4A00-859B-F0A00FD374FA}" srcId="{B872244B-7698-419A-A99D-F31FCB237B0B}" destId="{0782C543-30D4-4634-B952-8EAB2BEBC8B5}" srcOrd="0" destOrd="0" parTransId="{780AB453-DC0B-4002-9174-6FE8D3370AED}" sibTransId="{3D1EDAD4-E91A-4AF3-8E8D-F4E1409812A2}"/>
    <dgm:cxn modelId="{378D0F18-EEF2-4ACC-81BE-711904C16345}" srcId="{549A56C1-94D2-461E-A173-79AABFE613A6}" destId="{B872244B-7698-419A-A99D-F31FCB237B0B}" srcOrd="1" destOrd="0" parTransId="{343BA930-E14A-48F7-BE41-929BC69E10A3}" sibTransId="{C1F588CA-70DE-4ACB-BD97-969181CEFF2A}"/>
    <dgm:cxn modelId="{512C3B9C-D809-4B49-969F-B9FD725663AB}" srcId="{9E4853CA-4727-4F2D-B75F-C54A53BD18B5}" destId="{1096F840-70C6-4A10-B1C9-B43CE0FA2A61}" srcOrd="0" destOrd="0" parTransId="{2195647F-ED19-45FD-BEF2-279B6BA35CFB}" sibTransId="{F2528243-F597-473F-80DE-4A9A09287DDA}"/>
    <dgm:cxn modelId="{2312A073-449D-4AE8-AE30-B9086A8EEB77}" type="presParOf" srcId="{641D3E61-2544-44C3-B29B-9194403573D4}" destId="{E5BC9AE9-8A62-4222-A9D7-C7D058226763}" srcOrd="0" destOrd="0" presId="urn:microsoft.com/office/officeart/2005/8/layout/vList5"/>
    <dgm:cxn modelId="{1DFA2290-3301-4351-9066-7871050E3A88}" type="presParOf" srcId="{E5BC9AE9-8A62-4222-A9D7-C7D058226763}" destId="{285522E1-7AC5-46E4-B682-35895A350326}" srcOrd="0" destOrd="0" presId="urn:microsoft.com/office/officeart/2005/8/layout/vList5"/>
    <dgm:cxn modelId="{34E00B70-7ED0-4131-8DFF-30BDE155078F}" type="presParOf" srcId="{E5BC9AE9-8A62-4222-A9D7-C7D058226763}" destId="{B0DC5594-5074-4876-8520-4B126E5CE859}" srcOrd="1" destOrd="0" presId="urn:microsoft.com/office/officeart/2005/8/layout/vList5"/>
    <dgm:cxn modelId="{6118FF9E-4B7A-48CB-97A2-77E43D9BFFE4}" type="presParOf" srcId="{641D3E61-2544-44C3-B29B-9194403573D4}" destId="{F6356BDF-C279-4E26-921D-E8E87C2E1A7F}" srcOrd="1" destOrd="0" presId="urn:microsoft.com/office/officeart/2005/8/layout/vList5"/>
    <dgm:cxn modelId="{64617E91-AA21-4548-B98C-01E5A255CB31}" type="presParOf" srcId="{641D3E61-2544-44C3-B29B-9194403573D4}" destId="{0A1731FF-485F-4E75-B353-C0ABFFEE9AF3}" srcOrd="2" destOrd="0" presId="urn:microsoft.com/office/officeart/2005/8/layout/vList5"/>
    <dgm:cxn modelId="{F91B23C3-46C5-4E28-8DA8-1F7140A80D59}" type="presParOf" srcId="{0A1731FF-485F-4E75-B353-C0ABFFEE9AF3}" destId="{5D590BDC-C2C5-4D4F-B09D-0C5B4A81D397}" srcOrd="0" destOrd="0" presId="urn:microsoft.com/office/officeart/2005/8/layout/vList5"/>
    <dgm:cxn modelId="{5AE4FA66-883A-4164-AB80-A17B1E325236}" type="presParOf" srcId="{0A1731FF-485F-4E75-B353-C0ABFFEE9AF3}" destId="{8942BF4B-C7A7-4CAD-A8BE-416B49F7454B}" srcOrd="1" destOrd="0" presId="urn:microsoft.com/office/officeart/2005/8/layout/vList5"/>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r>
            <a:rPr lang="tr-TR" sz="2800" b="1" dirty="0" smtClean="0">
              <a:latin typeface="Century Gothic" pitchFamily="34" charset="0"/>
              <a:cs typeface="Times New Roman" pitchFamily="18" charset="0"/>
            </a:rPr>
            <a:t>İlgili İdare </a:t>
          </a:r>
        </a:p>
        <a:p>
          <a:r>
            <a:rPr lang="tr-TR" sz="2000" b="1" dirty="0" smtClean="0">
              <a:latin typeface="Century Gothic" pitchFamily="34" charset="0"/>
              <a:cs typeface="Times New Roman" pitchFamily="18" charset="0"/>
            </a:rPr>
            <a:t>(Belediye ve İl özel İdaresi) </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6E3710C2-365A-462E-A4A7-4CD526D071C6}">
      <dgm:prSet phldrT="[Metin]" custT="1"/>
      <dgm:spPr/>
      <dgm:t>
        <a:bodyPr/>
        <a:lstStyle/>
        <a:p>
          <a:pPr algn="l">
            <a:lnSpc>
              <a:spcPct val="100000"/>
            </a:lnSpc>
          </a:pPr>
          <a:r>
            <a:rPr lang="tr-TR" sz="1600" dirty="0" smtClean="0">
              <a:latin typeface="Century Gothic" pitchFamily="34" charset="0"/>
            </a:rPr>
            <a:t>Kanun ve ilgili mevzuat ile belirlenen görevlerini mevzuatta gösterilen süreler içinde yerine getirmek, </a:t>
          </a:r>
          <a:endParaRPr lang="tr-TR" sz="1600" b="0" dirty="0">
            <a:latin typeface="Century Gothic" pitchFamily="34" charset="0"/>
          </a:endParaRPr>
        </a:p>
      </dgm:t>
    </dgm:pt>
    <dgm:pt modelId="{80488BEA-91FC-4C4D-8E7F-36AEE610C92B}" type="sibTrans" cxnId="{E6BDE6C7-C10E-4F5D-B770-BCD79C2F7B95}">
      <dgm:prSet/>
      <dgm:spPr/>
      <dgm:t>
        <a:bodyPr/>
        <a:lstStyle/>
        <a:p>
          <a:endParaRPr lang="tr-TR">
            <a:latin typeface="Arial Narrow" pitchFamily="34" charset="0"/>
          </a:endParaRPr>
        </a:p>
      </dgm:t>
    </dgm:pt>
    <dgm:pt modelId="{30E97522-3CA9-4783-AC7D-29E2CB4F7608}" type="parTrans" cxnId="{E6BDE6C7-C10E-4F5D-B770-BCD79C2F7B95}">
      <dgm:prSet/>
      <dgm:spPr/>
      <dgm:t>
        <a:bodyPr/>
        <a:lstStyle/>
        <a:p>
          <a:endParaRPr lang="tr-TR">
            <a:latin typeface="Arial Narrow" pitchFamily="34" charset="0"/>
          </a:endParaRPr>
        </a:p>
      </dgm:t>
    </dgm:pt>
    <dgm:pt modelId="{1B08B715-9CEA-44A7-8F45-43FBE43BF628}">
      <dgm:prSet custT="1"/>
      <dgm:spPr/>
      <dgm:t>
        <a:bodyPr/>
        <a:lstStyle/>
        <a:p>
          <a:pPr>
            <a:lnSpc>
              <a:spcPct val="100000"/>
            </a:lnSpc>
          </a:pPr>
          <a:r>
            <a:rPr lang="tr-TR" sz="1600" dirty="0" smtClean="0">
              <a:latin typeface="Century Gothic" pitchFamily="34" charset="0"/>
            </a:rPr>
            <a:t>Yapı ruhsatı müracaatına esas olan ve ilgili yapı denetim kuruluşunun uygunluk görüş verdiği belgeler incelenerek, eksiklik veya yanlışlık bulunmuyor ise yapı ruhsatı düzenlemek,</a:t>
          </a:r>
          <a:endParaRPr lang="tr-TR" sz="1600" dirty="0">
            <a:latin typeface="Century Gothic" pitchFamily="34" charset="0"/>
          </a:endParaRPr>
        </a:p>
      </dgm:t>
    </dgm:pt>
    <dgm:pt modelId="{923B145D-B2D8-4131-9A18-D67C9FE5B042}" type="parTrans" cxnId="{C985B25C-6B55-476D-970C-941D0E334045}">
      <dgm:prSet/>
      <dgm:spPr/>
      <dgm:t>
        <a:bodyPr/>
        <a:lstStyle/>
        <a:p>
          <a:endParaRPr lang="tr-TR"/>
        </a:p>
      </dgm:t>
    </dgm:pt>
    <dgm:pt modelId="{4856D7E5-5794-4803-9521-F81323E5C83B}" type="sibTrans" cxnId="{C985B25C-6B55-476D-970C-941D0E334045}">
      <dgm:prSet/>
      <dgm:spPr/>
      <dgm:t>
        <a:bodyPr/>
        <a:lstStyle/>
        <a:p>
          <a:endParaRPr lang="tr-TR"/>
        </a:p>
      </dgm:t>
    </dgm:pt>
    <dgm:pt modelId="{96431E44-B626-492E-97F8-D914D5233989}">
      <dgm:prSet custT="1"/>
      <dgm:spPr/>
      <dgm:t>
        <a:bodyPr/>
        <a:lstStyle/>
        <a:p>
          <a:pPr>
            <a:lnSpc>
              <a:spcPct val="100000"/>
            </a:lnSpc>
          </a:pPr>
          <a:r>
            <a:rPr lang="tr-TR" sz="1600" dirty="0" smtClean="0">
              <a:latin typeface="Century Gothic" pitchFamily="34" charset="0"/>
            </a:rPr>
            <a:t>Vize uygulamalarına son vermek,</a:t>
          </a:r>
          <a:endParaRPr lang="tr-TR" sz="1600" dirty="0">
            <a:latin typeface="Century Gothic" pitchFamily="34" charset="0"/>
          </a:endParaRPr>
        </a:p>
      </dgm:t>
    </dgm:pt>
    <dgm:pt modelId="{8A36576D-7296-4847-96F2-0B9EC39B437E}" type="parTrans" cxnId="{B41855FB-0430-4768-98ED-1F52DCEAB53D}">
      <dgm:prSet/>
      <dgm:spPr/>
      <dgm:t>
        <a:bodyPr/>
        <a:lstStyle/>
        <a:p>
          <a:endParaRPr lang="tr-TR"/>
        </a:p>
      </dgm:t>
    </dgm:pt>
    <dgm:pt modelId="{E7092215-B542-4031-A49C-EE91E1B21CBF}" type="sibTrans" cxnId="{B41855FB-0430-4768-98ED-1F52DCEAB53D}">
      <dgm:prSet/>
      <dgm:spPr/>
      <dgm:t>
        <a:bodyPr/>
        <a:lstStyle/>
        <a:p>
          <a:endParaRPr lang="tr-TR"/>
        </a:p>
      </dgm:t>
    </dgm:pt>
    <dgm:pt modelId="{D2BFA4B1-23FE-4B0D-9C9E-BA0360250E42}">
      <dgm:prSet custT="1"/>
      <dgm:spPr/>
      <dgm:t>
        <a:bodyPr/>
        <a:lstStyle/>
        <a:p>
          <a:pPr>
            <a:lnSpc>
              <a:spcPct val="100000"/>
            </a:lnSpc>
          </a:pPr>
          <a:r>
            <a:rPr lang="tr-TR" sz="1600" dirty="0" smtClean="0">
              <a:latin typeface="Century Gothic" pitchFamily="34" charset="0"/>
            </a:rPr>
            <a:t>Yapıda tespit edilen eksiklikler veya o yapıdan sorumlu bulunan denetçi mimar ve mühendis, kontrol veya yardımcı kontrol elemanlarının görevinden ayrılması gibi nedenlerle, yapı denetim kuruluşunun talebi üzerine ilgili </a:t>
          </a:r>
          <a:r>
            <a:rPr lang="tr-TR" sz="1600" b="1" dirty="0" smtClean="0">
              <a:latin typeface="Century Gothic" pitchFamily="34" charset="0"/>
            </a:rPr>
            <a:t>idarece inşaat durdurulur.</a:t>
          </a:r>
          <a:r>
            <a:rPr lang="tr-TR" sz="1600" dirty="0" smtClean="0">
              <a:latin typeface="Century Gothic" pitchFamily="34" charset="0"/>
            </a:rPr>
            <a:t> Faaliyeti durdurulmuş inşaatta eksikliklerin giderilmesi durumunda, inşaatın devamına izin verilir.</a:t>
          </a:r>
          <a:endParaRPr lang="tr-TR" sz="1600" dirty="0">
            <a:latin typeface="Century Gothic" pitchFamily="34" charset="0"/>
          </a:endParaRPr>
        </a:p>
      </dgm:t>
    </dgm:pt>
    <dgm:pt modelId="{70AF3302-EF04-4663-AEC7-003FF2E07C29}" type="parTrans" cxnId="{7FBADEE1-4F61-46D0-9B4F-D9D4808673B9}">
      <dgm:prSet/>
      <dgm:spPr/>
      <dgm:t>
        <a:bodyPr/>
        <a:lstStyle/>
        <a:p>
          <a:endParaRPr lang="tr-TR"/>
        </a:p>
      </dgm:t>
    </dgm:pt>
    <dgm:pt modelId="{504EE79F-0FD9-4506-BB7E-06321357E9B2}" type="sibTrans" cxnId="{7FBADEE1-4F61-46D0-9B4F-D9D4808673B9}">
      <dgm:prSet/>
      <dgm:spPr/>
      <dgm:t>
        <a:bodyPr/>
        <a:lstStyle/>
        <a:p>
          <a:endParaRPr lang="tr-TR"/>
        </a:p>
      </dgm:t>
    </dgm:pt>
    <dgm:pt modelId="{555EC432-260B-4F9F-8B4B-501414F83F03}">
      <dgm:prSet custT="1"/>
      <dgm:spPr/>
      <dgm:t>
        <a:bodyPr/>
        <a:lstStyle/>
        <a:p>
          <a:pPr>
            <a:lnSpc>
              <a:spcPct val="100000"/>
            </a:lnSpc>
          </a:pPr>
          <a:r>
            <a:rPr lang="tr-TR" sz="1600" dirty="0" smtClean="0">
              <a:latin typeface="Century Gothic" pitchFamily="34" charset="0"/>
            </a:rPr>
            <a:t>İnşaatın tamamlanmasını müteakiben tanzim edilen iş bitirme tutanağını incelemek, on beş iş günü içinde onaylamak veya var ise eksikliklerinin neler olduğu belirtilerek, giderilmesinin gerektiğini yazılı olarak bildirmek.</a:t>
          </a:r>
          <a:endParaRPr lang="tr-TR" sz="1600" dirty="0">
            <a:latin typeface="Century Gothic" pitchFamily="34" charset="0"/>
          </a:endParaRPr>
        </a:p>
      </dgm:t>
    </dgm:pt>
    <dgm:pt modelId="{249486F4-8A42-4007-878E-EECC6B5C76E1}" type="parTrans" cxnId="{BA758AB1-4849-49CE-94BD-AC1A6BC0B8B0}">
      <dgm:prSet/>
      <dgm:spPr/>
      <dgm:t>
        <a:bodyPr/>
        <a:lstStyle/>
        <a:p>
          <a:endParaRPr lang="tr-TR"/>
        </a:p>
      </dgm:t>
    </dgm:pt>
    <dgm:pt modelId="{E351A68A-F652-42BC-B4B6-A0F169B5EAAB}" type="sibTrans" cxnId="{BA758AB1-4849-49CE-94BD-AC1A6BC0B8B0}">
      <dgm:prSet/>
      <dgm:spPr/>
      <dgm:t>
        <a:bodyPr/>
        <a:lstStyle/>
        <a:p>
          <a:endParaRPr lang="tr-TR"/>
        </a:p>
      </dgm:t>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custLinFactNeighborX="-35" custLinFactNeighborY="-4892">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1580">
        <dgm:presLayoutVars>
          <dgm:bulletEnabled val="1"/>
        </dgm:presLayoutVars>
      </dgm:prSet>
      <dgm:spPr>
        <a:prstGeom prst="flowChartAlternateProcess">
          <a:avLst/>
        </a:prstGeom>
      </dgm:spPr>
      <dgm:t>
        <a:bodyPr/>
        <a:lstStyle/>
        <a:p>
          <a:endParaRPr lang="tr-TR"/>
        </a:p>
      </dgm:t>
    </dgm:pt>
  </dgm:ptLst>
  <dgm:cxnLst>
    <dgm:cxn modelId="{39DA0816-2E84-4AD3-990F-6D092C433534}" type="presOf" srcId="{96431E44-B626-492E-97F8-D914D5233989}" destId="{20FA0256-1EFB-4E27-A6B6-8D41DDA7CA33}" srcOrd="0" destOrd="2" presId="urn:microsoft.com/office/officeart/2005/8/layout/vList5"/>
    <dgm:cxn modelId="{C985B25C-6B55-476D-970C-941D0E334045}" srcId="{B393A28E-C026-41E5-A017-42326A8AC7BA}" destId="{1B08B715-9CEA-44A7-8F45-43FBE43BF628}" srcOrd="1" destOrd="0" parTransId="{923B145D-B2D8-4131-9A18-D67C9FE5B042}" sibTransId="{4856D7E5-5794-4803-9521-F81323E5C83B}"/>
    <dgm:cxn modelId="{59F74A22-8C79-4449-939C-34D374D30BFD}" type="presOf" srcId="{B393A28E-C026-41E5-A017-42326A8AC7BA}" destId="{B2838722-DF4D-4B3E-8E98-CBEFC888C0AD}" srcOrd="0" destOrd="0" presId="urn:microsoft.com/office/officeart/2005/8/layout/vList5"/>
    <dgm:cxn modelId="{7FD1F609-7526-42BB-9118-F690CF8CF385}" type="presOf" srcId="{1B08B715-9CEA-44A7-8F45-43FBE43BF628}" destId="{20FA0256-1EFB-4E27-A6B6-8D41DDA7CA33}" srcOrd="0" destOrd="1" presId="urn:microsoft.com/office/officeart/2005/8/layout/vList5"/>
    <dgm:cxn modelId="{D5E957CC-4828-4AB0-B57C-C2D6D69360CB}" type="presOf" srcId="{D2BFA4B1-23FE-4B0D-9C9E-BA0360250E42}" destId="{20FA0256-1EFB-4E27-A6B6-8D41DDA7CA33}" srcOrd="0" destOrd="3" presId="urn:microsoft.com/office/officeart/2005/8/layout/vList5"/>
    <dgm:cxn modelId="{7FBADEE1-4F61-46D0-9B4F-D9D4808673B9}" srcId="{B393A28E-C026-41E5-A017-42326A8AC7BA}" destId="{D2BFA4B1-23FE-4B0D-9C9E-BA0360250E42}" srcOrd="3" destOrd="0" parTransId="{70AF3302-EF04-4663-AEC7-003FF2E07C29}" sibTransId="{504EE79F-0FD9-4506-BB7E-06321357E9B2}"/>
    <dgm:cxn modelId="{E6BDE6C7-C10E-4F5D-B770-BCD79C2F7B95}" srcId="{B393A28E-C026-41E5-A017-42326A8AC7BA}" destId="{6E3710C2-365A-462E-A4A7-4CD526D071C6}" srcOrd="0" destOrd="0" parTransId="{30E97522-3CA9-4783-AC7D-29E2CB4F7608}" sibTransId="{80488BEA-91FC-4C4D-8E7F-36AEE610C92B}"/>
    <dgm:cxn modelId="{24EEE05C-193D-4A2E-B893-9E6836A0EF08}" type="presOf" srcId="{6E3710C2-365A-462E-A4A7-4CD526D071C6}" destId="{20FA0256-1EFB-4E27-A6B6-8D41DDA7CA33}" srcOrd="0" destOrd="0" presId="urn:microsoft.com/office/officeart/2005/8/layout/vList5"/>
    <dgm:cxn modelId="{B41855FB-0430-4768-98ED-1F52DCEAB53D}" srcId="{B393A28E-C026-41E5-A017-42326A8AC7BA}" destId="{96431E44-B626-492E-97F8-D914D5233989}" srcOrd="2" destOrd="0" parTransId="{8A36576D-7296-4847-96F2-0B9EC39B437E}" sibTransId="{E7092215-B542-4031-A49C-EE91E1B21CBF}"/>
    <dgm:cxn modelId="{EFF236F1-1CF3-46D6-9C9F-A1559793A730}" type="presOf" srcId="{555EC432-260B-4F9F-8B4B-501414F83F03}" destId="{20FA0256-1EFB-4E27-A6B6-8D41DDA7CA33}" srcOrd="0" destOrd="4" presId="urn:microsoft.com/office/officeart/2005/8/layout/vList5"/>
    <dgm:cxn modelId="{FF47ED11-D13E-4565-AB93-F0058A3511BF}" type="presOf" srcId="{E88CE42F-244D-41ED-97B2-41FEEC37A33E}" destId="{E5D7FE6E-EAD6-48BA-BC61-89C8AAF371D8}" srcOrd="0" destOrd="0" presId="urn:microsoft.com/office/officeart/2005/8/layout/vList5"/>
    <dgm:cxn modelId="{BA758AB1-4849-49CE-94BD-AC1A6BC0B8B0}" srcId="{B393A28E-C026-41E5-A017-42326A8AC7BA}" destId="{555EC432-260B-4F9F-8B4B-501414F83F03}" srcOrd="4" destOrd="0" parTransId="{249486F4-8A42-4007-878E-EECC6B5C76E1}" sibTransId="{E351A68A-F652-42BC-B4B6-A0F169B5EAAB}"/>
    <dgm:cxn modelId="{452011A4-EAD4-48E9-BEA1-3E9A411F4351}" srcId="{E88CE42F-244D-41ED-97B2-41FEEC37A33E}" destId="{B393A28E-C026-41E5-A017-42326A8AC7BA}" srcOrd="0" destOrd="0" parTransId="{63F46EED-ABA0-4684-AEAB-C027BB389235}" sibTransId="{F2C6AD87-B682-4AB7-B872-3276A0C1E6F7}"/>
    <dgm:cxn modelId="{E026F464-75EE-4ABF-8E6A-C0951A93B859}" type="presParOf" srcId="{E5D7FE6E-EAD6-48BA-BC61-89C8AAF371D8}" destId="{65C3CFA7-8331-41B5-BE99-41CDB70361FC}" srcOrd="0" destOrd="0" presId="urn:microsoft.com/office/officeart/2005/8/layout/vList5"/>
    <dgm:cxn modelId="{05EE8E32-ABDA-4445-AA82-CE659F6C2087}" type="presParOf" srcId="{65C3CFA7-8331-41B5-BE99-41CDB70361FC}" destId="{B2838722-DF4D-4B3E-8E98-CBEFC888C0AD}" srcOrd="0" destOrd="0" presId="urn:microsoft.com/office/officeart/2005/8/layout/vList5"/>
    <dgm:cxn modelId="{996847EA-65DD-49B6-B2EB-F40D4A432EDA}"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r>
            <a:rPr lang="tr-TR" sz="2800" b="1" dirty="0" smtClean="0">
              <a:latin typeface="Century Gothic" pitchFamily="34" charset="0"/>
              <a:cs typeface="Times New Roman" pitchFamily="18" charset="0"/>
            </a:rPr>
            <a:t>Yapı Denetim kuruluşu</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6E3710C2-365A-462E-A4A7-4CD526D071C6}">
      <dgm:prSet phldrT="[Metin]" custT="1"/>
      <dgm:spPr/>
      <dgm:t>
        <a:bodyPr/>
        <a:lstStyle/>
        <a:p>
          <a:pPr algn="l">
            <a:lnSpc>
              <a:spcPct val="100000"/>
            </a:lnSpc>
          </a:pPr>
          <a:r>
            <a:rPr lang="tr-TR" sz="1600" b="0" dirty="0" smtClean="0">
              <a:latin typeface="Century Gothic" pitchFamily="34" charset="0"/>
            </a:rPr>
            <a:t>Proje Dentimi,</a:t>
          </a:r>
          <a:endParaRPr lang="tr-TR" sz="1600" b="0" dirty="0">
            <a:latin typeface="Century Gothic" pitchFamily="34" charset="0"/>
          </a:endParaRPr>
        </a:p>
      </dgm:t>
    </dgm:pt>
    <dgm:pt modelId="{80488BEA-91FC-4C4D-8E7F-36AEE610C92B}" type="sibTrans" cxnId="{E6BDE6C7-C10E-4F5D-B770-BCD79C2F7B95}">
      <dgm:prSet/>
      <dgm:spPr/>
      <dgm:t>
        <a:bodyPr/>
        <a:lstStyle/>
        <a:p>
          <a:endParaRPr lang="tr-TR">
            <a:latin typeface="Arial Narrow" pitchFamily="34" charset="0"/>
          </a:endParaRPr>
        </a:p>
      </dgm:t>
    </dgm:pt>
    <dgm:pt modelId="{30E97522-3CA9-4783-AC7D-29E2CB4F7608}" type="parTrans" cxnId="{E6BDE6C7-C10E-4F5D-B770-BCD79C2F7B95}">
      <dgm:prSet/>
      <dgm:spPr/>
      <dgm:t>
        <a:bodyPr/>
        <a:lstStyle/>
        <a:p>
          <a:endParaRPr lang="tr-TR">
            <a:latin typeface="Arial Narrow" pitchFamily="34" charset="0"/>
          </a:endParaRPr>
        </a:p>
      </dgm:t>
    </dgm:pt>
    <dgm:pt modelId="{EAC48585-9D94-40AD-9578-3DB2E558DA5B}">
      <dgm:prSet custT="1"/>
      <dgm:spPr/>
      <dgm:t>
        <a:bodyPr/>
        <a:lstStyle/>
        <a:p>
          <a:pPr>
            <a:lnSpc>
              <a:spcPct val="100000"/>
            </a:lnSpc>
          </a:pPr>
          <a:r>
            <a:rPr lang="tr-TR" sz="1600" b="0" dirty="0" smtClean="0">
              <a:latin typeface="Century Gothic" pitchFamily="34" charset="0"/>
            </a:rPr>
            <a:t>ilgili idareye taahhütname vermek, </a:t>
          </a:r>
          <a:endParaRPr lang="tr-TR" sz="1600" b="0" dirty="0">
            <a:latin typeface="Century Gothic" pitchFamily="34" charset="0"/>
          </a:endParaRPr>
        </a:p>
      </dgm:t>
    </dgm:pt>
    <dgm:pt modelId="{16BB06E1-3E2E-401D-80BA-3A4DC05D3EFB}" type="parTrans" cxnId="{09DF28A9-3D05-47ED-A878-F125365A4F01}">
      <dgm:prSet/>
      <dgm:spPr/>
      <dgm:t>
        <a:bodyPr/>
        <a:lstStyle/>
        <a:p>
          <a:endParaRPr lang="tr-TR"/>
        </a:p>
      </dgm:t>
    </dgm:pt>
    <dgm:pt modelId="{29941861-582D-467D-AC41-9A0EF85D0B19}" type="sibTrans" cxnId="{09DF28A9-3D05-47ED-A878-F125365A4F01}">
      <dgm:prSet/>
      <dgm:spPr/>
      <dgm:t>
        <a:bodyPr/>
        <a:lstStyle/>
        <a:p>
          <a:endParaRPr lang="tr-TR"/>
        </a:p>
      </dgm:t>
    </dgm:pt>
    <dgm:pt modelId="{F5507291-D2CF-4D3E-B04E-1BFC7AE25599}">
      <dgm:prSet custT="1"/>
      <dgm:spPr/>
      <dgm:t>
        <a:bodyPr/>
        <a:lstStyle/>
        <a:p>
          <a:pPr>
            <a:lnSpc>
              <a:spcPct val="100000"/>
            </a:lnSpc>
          </a:pPr>
          <a:r>
            <a:rPr lang="tr-TR" sz="1600" b="0" dirty="0" smtClean="0">
              <a:latin typeface="Century Gothic" pitchFamily="34" charset="0"/>
            </a:rPr>
            <a:t>Yapının, ruhsat ve ekleri ile mevzuata uygun olarak yapılmasını denetlemek.</a:t>
          </a:r>
          <a:endParaRPr lang="tr-TR" sz="1600" b="0" dirty="0">
            <a:latin typeface="Century Gothic" pitchFamily="34" charset="0"/>
          </a:endParaRPr>
        </a:p>
      </dgm:t>
    </dgm:pt>
    <dgm:pt modelId="{6091BA10-EDD5-456F-B096-06FE41BFBD4D}" type="parTrans" cxnId="{6D52FCB8-CA0C-4E5A-9808-4987C55C7724}">
      <dgm:prSet/>
      <dgm:spPr/>
      <dgm:t>
        <a:bodyPr/>
        <a:lstStyle/>
        <a:p>
          <a:endParaRPr lang="tr-TR"/>
        </a:p>
      </dgm:t>
    </dgm:pt>
    <dgm:pt modelId="{FD6D6DAB-766F-44BD-93EE-B288F05BA2C2}" type="sibTrans" cxnId="{6D52FCB8-CA0C-4E5A-9808-4987C55C7724}">
      <dgm:prSet/>
      <dgm:spPr/>
      <dgm:t>
        <a:bodyPr/>
        <a:lstStyle/>
        <a:p>
          <a:endParaRPr lang="tr-TR"/>
        </a:p>
      </dgm:t>
    </dgm:pt>
    <dgm:pt modelId="{917EA4E2-10FA-4FBE-A39A-DBC5A24F52EF}">
      <dgm:prSet custT="1"/>
      <dgm:spPr/>
      <dgm:t>
        <a:bodyPr/>
        <a:lstStyle/>
        <a:p>
          <a:pPr>
            <a:lnSpc>
              <a:spcPct val="100000"/>
            </a:lnSpc>
          </a:pPr>
          <a:r>
            <a:rPr lang="tr-TR" sz="1600" b="0" dirty="0" smtClean="0">
              <a:latin typeface="Century Gothic" pitchFamily="34" charset="0"/>
            </a:rPr>
            <a:t>Yapıda Kullanılan malzemelerin ve imalatları  TSE’li olup olmadığını denetlemek,</a:t>
          </a:r>
          <a:endParaRPr lang="tr-TR" sz="1600" b="0" dirty="0">
            <a:latin typeface="Century Gothic" pitchFamily="34" charset="0"/>
          </a:endParaRPr>
        </a:p>
      </dgm:t>
    </dgm:pt>
    <dgm:pt modelId="{7E52F761-999A-4DE6-A552-1EF2CC4BC770}" type="parTrans" cxnId="{AF7B7862-7B16-4E4C-BEB8-173F1F1A7DD2}">
      <dgm:prSet/>
      <dgm:spPr/>
      <dgm:t>
        <a:bodyPr/>
        <a:lstStyle/>
        <a:p>
          <a:endParaRPr lang="tr-TR"/>
        </a:p>
      </dgm:t>
    </dgm:pt>
    <dgm:pt modelId="{F133E4BB-8535-4E31-A31B-4915BFC422C7}" type="sibTrans" cxnId="{AF7B7862-7B16-4E4C-BEB8-173F1F1A7DD2}">
      <dgm:prSet/>
      <dgm:spPr/>
      <dgm:t>
        <a:bodyPr/>
        <a:lstStyle/>
        <a:p>
          <a:endParaRPr lang="tr-TR"/>
        </a:p>
      </dgm:t>
    </dgm:pt>
    <dgm:pt modelId="{2F6C5660-B668-4574-A5C6-CAA6CAF67F58}">
      <dgm:prSet custT="1"/>
      <dgm:spPr/>
      <dgm:t>
        <a:bodyPr/>
        <a:lstStyle/>
        <a:p>
          <a:pPr>
            <a:lnSpc>
              <a:spcPct val="100000"/>
            </a:lnSpc>
          </a:pPr>
          <a:r>
            <a:rPr lang="tr-TR" sz="1600" b="0" dirty="0" smtClean="0">
              <a:latin typeface="Century Gothic" pitchFamily="34" charset="0"/>
            </a:rPr>
            <a:t>Denetim hizmetlerine ilişkin belgelerin bir nüshasını ilgili idareye vermek, </a:t>
          </a:r>
          <a:endParaRPr lang="tr-TR" sz="1600" b="0" dirty="0">
            <a:latin typeface="Century Gothic" pitchFamily="34" charset="0"/>
          </a:endParaRPr>
        </a:p>
      </dgm:t>
    </dgm:pt>
    <dgm:pt modelId="{FE1D0474-FD80-45B6-A553-7497F08F0260}" type="parTrans" cxnId="{176B8A6A-31CD-4D65-96FD-6E9B0CF628D4}">
      <dgm:prSet/>
      <dgm:spPr/>
      <dgm:t>
        <a:bodyPr/>
        <a:lstStyle/>
        <a:p>
          <a:endParaRPr lang="tr-TR"/>
        </a:p>
      </dgm:t>
    </dgm:pt>
    <dgm:pt modelId="{7787D663-EFD1-4BFC-ACE1-0DE07D66CDDA}" type="sibTrans" cxnId="{176B8A6A-31CD-4D65-96FD-6E9B0CF628D4}">
      <dgm:prSet/>
      <dgm:spPr/>
      <dgm:t>
        <a:bodyPr/>
        <a:lstStyle/>
        <a:p>
          <a:endParaRPr lang="tr-TR"/>
        </a:p>
      </dgm:t>
    </dgm:pt>
    <dgm:pt modelId="{3BBC7595-DCA9-4A61-BA1C-2C49CF121D91}">
      <dgm:prSet custT="1"/>
      <dgm:spPr/>
      <dgm:t>
        <a:bodyPr/>
        <a:lstStyle/>
        <a:p>
          <a:pPr>
            <a:lnSpc>
              <a:spcPct val="100000"/>
            </a:lnSpc>
          </a:pPr>
          <a:r>
            <a:rPr lang="tr-TR" sz="1600" b="0" dirty="0" smtClean="0">
              <a:latin typeface="Century Gothic" pitchFamily="34" charset="0"/>
            </a:rPr>
            <a:t>İş güvenliği ve işçi sağlığı konusunda gerekli denetim ve ikazlarda bulunmak,</a:t>
          </a:r>
          <a:endParaRPr lang="tr-TR" sz="1600" b="0" dirty="0">
            <a:latin typeface="Century Gothic" pitchFamily="34" charset="0"/>
          </a:endParaRPr>
        </a:p>
      </dgm:t>
    </dgm:pt>
    <dgm:pt modelId="{3A8E68E7-27DB-447C-8074-1629EFCBCBFA}" type="parTrans" cxnId="{A663F15B-C348-476B-8B83-8B8D0FAE14B2}">
      <dgm:prSet/>
      <dgm:spPr/>
      <dgm:t>
        <a:bodyPr/>
        <a:lstStyle/>
        <a:p>
          <a:endParaRPr lang="tr-TR"/>
        </a:p>
      </dgm:t>
    </dgm:pt>
    <dgm:pt modelId="{787936F5-7764-4F3E-82FA-D814AF229C8E}" type="sibTrans" cxnId="{A663F15B-C348-476B-8B83-8B8D0FAE14B2}">
      <dgm:prSet/>
      <dgm:spPr/>
      <dgm:t>
        <a:bodyPr/>
        <a:lstStyle/>
        <a:p>
          <a:endParaRPr lang="tr-TR"/>
        </a:p>
      </dgm:t>
    </dgm:pt>
    <dgm:pt modelId="{B3616D3B-EAFD-4741-8168-B99007C7A986}">
      <dgm:prSet custT="1"/>
      <dgm:spPr/>
      <dgm:t>
        <a:bodyPr/>
        <a:lstStyle/>
        <a:p>
          <a:pPr>
            <a:lnSpc>
              <a:spcPct val="100000"/>
            </a:lnSpc>
          </a:pPr>
          <a:r>
            <a:rPr lang="tr-TR" sz="1600" b="0" dirty="0" smtClean="0">
              <a:latin typeface="Century Gothic" pitchFamily="34" charset="0"/>
            </a:rPr>
            <a:t>Yapının ruhsat eki projelerine uygun olarak kısmen veya tamamen bitirildiğine dair ilgili idareye rapor vermek.</a:t>
          </a:r>
          <a:endParaRPr lang="tr-TR" sz="1600" b="0" dirty="0">
            <a:latin typeface="Century Gothic" pitchFamily="34" charset="0"/>
          </a:endParaRPr>
        </a:p>
      </dgm:t>
    </dgm:pt>
    <dgm:pt modelId="{EEE553DB-88E3-4EFC-A356-40E5A7F2CEC8}" type="parTrans" cxnId="{CBFA03E6-A754-45CC-85AB-BEEF48C560AF}">
      <dgm:prSet/>
      <dgm:spPr/>
      <dgm:t>
        <a:bodyPr/>
        <a:lstStyle/>
        <a:p>
          <a:endParaRPr lang="tr-TR"/>
        </a:p>
      </dgm:t>
    </dgm:pt>
    <dgm:pt modelId="{CB53345D-ACB6-49A1-A906-4EFA073A6D1C}" type="sibTrans" cxnId="{CBFA03E6-A754-45CC-85AB-BEEF48C560AF}">
      <dgm:prSet/>
      <dgm:spPr/>
      <dgm:t>
        <a:bodyPr/>
        <a:lstStyle/>
        <a:p>
          <a:endParaRPr lang="tr-TR"/>
        </a:p>
      </dgm:t>
    </dgm:pt>
    <dgm:pt modelId="{527021B9-E02D-4FE7-8A24-562566CB0318}">
      <dgm:prSet custT="1"/>
      <dgm:spPr/>
      <dgm:t>
        <a:bodyPr/>
        <a:lstStyle/>
        <a:p>
          <a:pPr>
            <a:lnSpc>
              <a:spcPct val="100000"/>
            </a:lnSpc>
          </a:pPr>
          <a:r>
            <a:rPr lang="tr-TR" sz="1600" b="0" dirty="0" smtClean="0">
              <a:latin typeface="Century Gothic" pitchFamily="34" charset="0"/>
            </a:rPr>
            <a:t>Zemin, malzeme ve imalata ilişkin deneyleri, şartname ve standartlara uygun olarak laboratuvarlarda yaptırmak.</a:t>
          </a:r>
          <a:endParaRPr lang="tr-TR" sz="1600" b="0" dirty="0">
            <a:latin typeface="Century Gothic" pitchFamily="34" charset="0"/>
          </a:endParaRPr>
        </a:p>
      </dgm:t>
    </dgm:pt>
    <dgm:pt modelId="{EA2B0F40-6227-416E-960B-61B58092C6CD}" type="parTrans" cxnId="{944CDD60-1307-40F9-8DB0-AAAC27917DE6}">
      <dgm:prSet/>
      <dgm:spPr/>
      <dgm:t>
        <a:bodyPr/>
        <a:lstStyle/>
        <a:p>
          <a:endParaRPr lang="tr-TR"/>
        </a:p>
      </dgm:t>
    </dgm:pt>
    <dgm:pt modelId="{E0D0ECC0-F442-4A8B-98C1-24ADCD198BBD}" type="sibTrans" cxnId="{944CDD60-1307-40F9-8DB0-AAAC27917DE6}">
      <dgm:prSet/>
      <dgm:spPr/>
      <dgm:t>
        <a:bodyPr/>
        <a:lstStyle/>
        <a:p>
          <a:endParaRPr lang="tr-TR"/>
        </a:p>
      </dgm:t>
    </dgm:pt>
    <dgm:pt modelId="{237F24A4-BDB8-44B6-AB72-15E61E15B53E}">
      <dgm:prSet custT="1"/>
      <dgm:spPr/>
      <dgm:t>
        <a:bodyPr/>
        <a:lstStyle/>
        <a:p>
          <a:pPr>
            <a:lnSpc>
              <a:spcPct val="100000"/>
            </a:lnSpc>
          </a:pPr>
          <a:r>
            <a:rPr lang="tr-TR" sz="1600" b="0" dirty="0" smtClean="0">
              <a:latin typeface="Century Gothic" pitchFamily="34" charset="0"/>
            </a:rPr>
            <a:t>Ruhsat ve eklerine aykırı uygulama yapılması halinde, üç iş günü içinde ilgili idareye bildirmek.</a:t>
          </a:r>
          <a:endParaRPr lang="tr-TR" sz="1600" b="0" dirty="0">
            <a:latin typeface="Century Gothic" pitchFamily="34" charset="0"/>
          </a:endParaRPr>
        </a:p>
      </dgm:t>
    </dgm:pt>
    <dgm:pt modelId="{5DADE7A6-53ED-4946-BD99-6EE35FD87589}" type="parTrans" cxnId="{D7159D90-1ECD-4682-B1F7-688119231806}">
      <dgm:prSet/>
      <dgm:spPr/>
      <dgm:t>
        <a:bodyPr/>
        <a:lstStyle/>
        <a:p>
          <a:endParaRPr lang="tr-TR"/>
        </a:p>
      </dgm:t>
    </dgm:pt>
    <dgm:pt modelId="{B89188C3-8829-47A3-BEC4-6B365C795357}" type="sibTrans" cxnId="{D7159D90-1ECD-4682-B1F7-688119231806}">
      <dgm:prSet/>
      <dgm:spPr/>
      <dgm:t>
        <a:bodyPr/>
        <a:lstStyle/>
        <a:p>
          <a:endParaRPr lang="tr-TR"/>
        </a:p>
      </dgm:t>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1580">
        <dgm:presLayoutVars>
          <dgm:bulletEnabled val="1"/>
        </dgm:presLayoutVars>
      </dgm:prSet>
      <dgm:spPr>
        <a:prstGeom prst="flowChartAlternateProcess">
          <a:avLst/>
        </a:prstGeom>
      </dgm:spPr>
      <dgm:t>
        <a:bodyPr/>
        <a:lstStyle/>
        <a:p>
          <a:endParaRPr lang="tr-TR"/>
        </a:p>
      </dgm:t>
    </dgm:pt>
  </dgm:ptLst>
  <dgm:cxnLst>
    <dgm:cxn modelId="{A663F15B-C348-476B-8B83-8B8D0FAE14B2}" srcId="{B393A28E-C026-41E5-A017-42326A8AC7BA}" destId="{3BBC7595-DCA9-4A61-BA1C-2C49CF121D91}" srcOrd="5" destOrd="0" parTransId="{3A8E68E7-27DB-447C-8074-1629EFCBCBFA}" sibTransId="{787936F5-7764-4F3E-82FA-D814AF229C8E}"/>
    <dgm:cxn modelId="{DDAED97A-F9DD-4B61-B97C-38D2359A319E}" type="presOf" srcId="{6E3710C2-365A-462E-A4A7-4CD526D071C6}" destId="{20FA0256-1EFB-4E27-A6B6-8D41DDA7CA33}" srcOrd="0" destOrd="0" presId="urn:microsoft.com/office/officeart/2005/8/layout/vList5"/>
    <dgm:cxn modelId="{AC252F11-39C3-4277-8993-31C19D580155}" type="presOf" srcId="{E88CE42F-244D-41ED-97B2-41FEEC37A33E}" destId="{E5D7FE6E-EAD6-48BA-BC61-89C8AAF371D8}" srcOrd="0" destOrd="0" presId="urn:microsoft.com/office/officeart/2005/8/layout/vList5"/>
    <dgm:cxn modelId="{D7159D90-1ECD-4682-B1F7-688119231806}" srcId="{B393A28E-C026-41E5-A017-42326A8AC7BA}" destId="{237F24A4-BDB8-44B6-AB72-15E61E15B53E}" srcOrd="6" destOrd="0" parTransId="{5DADE7A6-53ED-4946-BD99-6EE35FD87589}" sibTransId="{B89188C3-8829-47A3-BEC4-6B365C795357}"/>
    <dgm:cxn modelId="{09DF28A9-3D05-47ED-A878-F125365A4F01}" srcId="{B393A28E-C026-41E5-A017-42326A8AC7BA}" destId="{EAC48585-9D94-40AD-9578-3DB2E558DA5B}" srcOrd="1" destOrd="0" parTransId="{16BB06E1-3E2E-401D-80BA-3A4DC05D3EFB}" sibTransId="{29941861-582D-467D-AC41-9A0EF85D0B19}"/>
    <dgm:cxn modelId="{ED9B3CB1-94B2-482E-B38C-4BC44A0FC202}" type="presOf" srcId="{3BBC7595-DCA9-4A61-BA1C-2C49CF121D91}" destId="{20FA0256-1EFB-4E27-A6B6-8D41DDA7CA33}" srcOrd="0" destOrd="5" presId="urn:microsoft.com/office/officeart/2005/8/layout/vList5"/>
    <dgm:cxn modelId="{61BBBB73-C760-4EF7-9339-5238DBCDF24E}" type="presOf" srcId="{EAC48585-9D94-40AD-9578-3DB2E558DA5B}" destId="{20FA0256-1EFB-4E27-A6B6-8D41DDA7CA33}" srcOrd="0" destOrd="1" presId="urn:microsoft.com/office/officeart/2005/8/layout/vList5"/>
    <dgm:cxn modelId="{AF7B7862-7B16-4E4C-BEB8-173F1F1A7DD2}" srcId="{B393A28E-C026-41E5-A017-42326A8AC7BA}" destId="{917EA4E2-10FA-4FBE-A39A-DBC5A24F52EF}" srcOrd="3" destOrd="0" parTransId="{7E52F761-999A-4DE6-A552-1EF2CC4BC770}" sibTransId="{F133E4BB-8535-4E31-A31B-4915BFC422C7}"/>
    <dgm:cxn modelId="{D296420F-4A8D-4B35-95B1-2944E455A2BC}" type="presOf" srcId="{F5507291-D2CF-4D3E-B04E-1BFC7AE25599}" destId="{20FA0256-1EFB-4E27-A6B6-8D41DDA7CA33}" srcOrd="0" destOrd="2" presId="urn:microsoft.com/office/officeart/2005/8/layout/vList5"/>
    <dgm:cxn modelId="{944CDD60-1307-40F9-8DB0-AAAC27917DE6}" srcId="{B393A28E-C026-41E5-A017-42326A8AC7BA}" destId="{527021B9-E02D-4FE7-8A24-562566CB0318}" srcOrd="8" destOrd="0" parTransId="{EA2B0F40-6227-416E-960B-61B58092C6CD}" sibTransId="{E0D0ECC0-F442-4A8B-98C1-24ADCD198BBD}"/>
    <dgm:cxn modelId="{373BF839-EF31-4AE5-8777-D0C342429F07}" type="presOf" srcId="{2F6C5660-B668-4574-A5C6-CAA6CAF67F58}" destId="{20FA0256-1EFB-4E27-A6B6-8D41DDA7CA33}" srcOrd="0" destOrd="4" presId="urn:microsoft.com/office/officeart/2005/8/layout/vList5"/>
    <dgm:cxn modelId="{176B8A6A-31CD-4D65-96FD-6E9B0CF628D4}" srcId="{B393A28E-C026-41E5-A017-42326A8AC7BA}" destId="{2F6C5660-B668-4574-A5C6-CAA6CAF67F58}" srcOrd="4" destOrd="0" parTransId="{FE1D0474-FD80-45B6-A553-7497F08F0260}" sibTransId="{7787D663-EFD1-4BFC-ACE1-0DE07D66CDDA}"/>
    <dgm:cxn modelId="{AB5AAA4E-ECE3-440B-A785-99974939F3CC}" type="presOf" srcId="{B3616D3B-EAFD-4741-8168-B99007C7A986}" destId="{20FA0256-1EFB-4E27-A6B6-8D41DDA7CA33}" srcOrd="0" destOrd="7" presId="urn:microsoft.com/office/officeart/2005/8/layout/vList5"/>
    <dgm:cxn modelId="{CBFA03E6-A754-45CC-85AB-BEEF48C560AF}" srcId="{B393A28E-C026-41E5-A017-42326A8AC7BA}" destId="{B3616D3B-EAFD-4741-8168-B99007C7A986}" srcOrd="7" destOrd="0" parTransId="{EEE553DB-88E3-4EFC-A356-40E5A7F2CEC8}" sibTransId="{CB53345D-ACB6-49A1-A906-4EFA073A6D1C}"/>
    <dgm:cxn modelId="{E86BF0D0-4E0C-4DF2-84FF-BD41E22A03FB}" type="presOf" srcId="{B393A28E-C026-41E5-A017-42326A8AC7BA}" destId="{B2838722-DF4D-4B3E-8E98-CBEFC888C0AD}" srcOrd="0" destOrd="0" presId="urn:microsoft.com/office/officeart/2005/8/layout/vList5"/>
    <dgm:cxn modelId="{E6BDE6C7-C10E-4F5D-B770-BCD79C2F7B95}" srcId="{B393A28E-C026-41E5-A017-42326A8AC7BA}" destId="{6E3710C2-365A-462E-A4A7-4CD526D071C6}" srcOrd="0" destOrd="0" parTransId="{30E97522-3CA9-4783-AC7D-29E2CB4F7608}" sibTransId="{80488BEA-91FC-4C4D-8E7F-36AEE610C92B}"/>
    <dgm:cxn modelId="{62B1BFF2-8127-4F2A-92B4-A76DD0C46AE6}" type="presOf" srcId="{527021B9-E02D-4FE7-8A24-562566CB0318}" destId="{20FA0256-1EFB-4E27-A6B6-8D41DDA7CA33}" srcOrd="0" destOrd="8" presId="urn:microsoft.com/office/officeart/2005/8/layout/vList5"/>
    <dgm:cxn modelId="{2B47E5F6-4DF2-43A8-B73C-244C8850351E}" type="presOf" srcId="{917EA4E2-10FA-4FBE-A39A-DBC5A24F52EF}" destId="{20FA0256-1EFB-4E27-A6B6-8D41DDA7CA33}" srcOrd="0" destOrd="3" presId="urn:microsoft.com/office/officeart/2005/8/layout/vList5"/>
    <dgm:cxn modelId="{452011A4-EAD4-48E9-BEA1-3E9A411F4351}" srcId="{E88CE42F-244D-41ED-97B2-41FEEC37A33E}" destId="{B393A28E-C026-41E5-A017-42326A8AC7BA}" srcOrd="0" destOrd="0" parTransId="{63F46EED-ABA0-4684-AEAB-C027BB389235}" sibTransId="{F2C6AD87-B682-4AB7-B872-3276A0C1E6F7}"/>
    <dgm:cxn modelId="{6D52FCB8-CA0C-4E5A-9808-4987C55C7724}" srcId="{B393A28E-C026-41E5-A017-42326A8AC7BA}" destId="{F5507291-D2CF-4D3E-B04E-1BFC7AE25599}" srcOrd="2" destOrd="0" parTransId="{6091BA10-EDD5-456F-B096-06FE41BFBD4D}" sibTransId="{FD6D6DAB-766F-44BD-93EE-B288F05BA2C2}"/>
    <dgm:cxn modelId="{7FF1CDB4-C4C5-472B-8F1A-CBA792F62DAA}" type="presOf" srcId="{237F24A4-BDB8-44B6-AB72-15E61E15B53E}" destId="{20FA0256-1EFB-4E27-A6B6-8D41DDA7CA33}" srcOrd="0" destOrd="6" presId="urn:microsoft.com/office/officeart/2005/8/layout/vList5"/>
    <dgm:cxn modelId="{4A9F2EC7-3B6E-49E4-8721-6051620C35B7}" type="presParOf" srcId="{E5D7FE6E-EAD6-48BA-BC61-89C8AAF371D8}" destId="{65C3CFA7-8331-41B5-BE99-41CDB70361FC}" srcOrd="0" destOrd="0" presId="urn:microsoft.com/office/officeart/2005/8/layout/vList5"/>
    <dgm:cxn modelId="{7A42266A-0910-4BD5-97F9-EC5D56E1D54A}" type="presParOf" srcId="{65C3CFA7-8331-41B5-BE99-41CDB70361FC}" destId="{B2838722-DF4D-4B3E-8E98-CBEFC888C0AD}" srcOrd="0" destOrd="0" presId="urn:microsoft.com/office/officeart/2005/8/layout/vList5"/>
    <dgm:cxn modelId="{8417CAD9-6E7D-4BD3-B732-66BA3BB4582C}"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r>
            <a:rPr lang="tr-TR" sz="2800" b="1" dirty="0" smtClean="0">
              <a:latin typeface="Century Gothic" pitchFamily="34" charset="0"/>
              <a:cs typeface="Times New Roman" pitchFamily="18" charset="0"/>
            </a:rPr>
            <a:t>Deentçi, Kontrol Elemanı</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6E3710C2-365A-462E-A4A7-4CD526D071C6}">
      <dgm:prSet phldrT="[Metin]" custT="1"/>
      <dgm:spPr/>
      <dgm:t>
        <a:bodyPr/>
        <a:lstStyle/>
        <a:p>
          <a:pPr algn="l">
            <a:lnSpc>
              <a:spcPct val="100000"/>
            </a:lnSpc>
          </a:pPr>
          <a:r>
            <a:rPr lang="tr-TR" sz="1800" b="0" dirty="0" smtClean="0">
              <a:latin typeface="Century Gothic" pitchFamily="34" charset="0"/>
            </a:rPr>
            <a:t>Projelerin ihtisas alanlarındaki mevzuata uygunluğu, detay ve hesapların doğruluğunun denetlenmesi varsa hataların giderilmesi</a:t>
          </a:r>
          <a:endParaRPr lang="tr-TR" sz="1800" b="0" dirty="0">
            <a:latin typeface="Century Gothic" pitchFamily="34" charset="0"/>
          </a:endParaRPr>
        </a:p>
      </dgm:t>
    </dgm:pt>
    <dgm:pt modelId="{80488BEA-91FC-4C4D-8E7F-36AEE610C92B}" type="sibTrans" cxnId="{E6BDE6C7-C10E-4F5D-B770-BCD79C2F7B95}">
      <dgm:prSet/>
      <dgm:spPr/>
      <dgm:t>
        <a:bodyPr/>
        <a:lstStyle/>
        <a:p>
          <a:endParaRPr lang="tr-TR">
            <a:latin typeface="Arial Narrow" pitchFamily="34" charset="0"/>
          </a:endParaRPr>
        </a:p>
      </dgm:t>
    </dgm:pt>
    <dgm:pt modelId="{30E97522-3CA9-4783-AC7D-29E2CB4F7608}" type="parTrans" cxnId="{E6BDE6C7-C10E-4F5D-B770-BCD79C2F7B95}">
      <dgm:prSet/>
      <dgm:spPr/>
      <dgm:t>
        <a:bodyPr/>
        <a:lstStyle/>
        <a:p>
          <a:endParaRPr lang="tr-TR">
            <a:latin typeface="Arial Narrow" pitchFamily="34" charset="0"/>
          </a:endParaRPr>
        </a:p>
      </dgm:t>
    </dgm:pt>
    <dgm:pt modelId="{EAC48585-9D94-40AD-9578-3DB2E558DA5B}">
      <dgm:prSet custT="1"/>
      <dgm:spPr/>
      <dgm:t>
        <a:bodyPr/>
        <a:lstStyle/>
        <a:p>
          <a:pPr>
            <a:lnSpc>
              <a:spcPct val="100000"/>
            </a:lnSpc>
          </a:pPr>
          <a:r>
            <a:rPr lang="tr-TR" sz="1800" b="0" dirty="0" smtClean="0">
              <a:latin typeface="Century Gothic" pitchFamily="34" charset="0"/>
            </a:rPr>
            <a:t>Yapının temel bölümünün inşası sırasında gerekli denetim ve gözetimler yapılır; temel kalıp ve donatı imalatı kontrol tutanağı, temel topraklaması kontrol tutanağı ve temel beton döküm tutanağı tanzim edilerek, yapılan işlemlerin uygunluğu onaylanır, </a:t>
          </a:r>
          <a:endParaRPr lang="tr-TR" sz="1800" b="0" dirty="0">
            <a:latin typeface="Century Gothic" pitchFamily="34" charset="0"/>
          </a:endParaRPr>
        </a:p>
      </dgm:t>
    </dgm:pt>
    <dgm:pt modelId="{16BB06E1-3E2E-401D-80BA-3A4DC05D3EFB}" type="parTrans" cxnId="{09DF28A9-3D05-47ED-A878-F125365A4F01}">
      <dgm:prSet/>
      <dgm:spPr/>
      <dgm:t>
        <a:bodyPr/>
        <a:lstStyle/>
        <a:p>
          <a:endParaRPr lang="tr-TR"/>
        </a:p>
      </dgm:t>
    </dgm:pt>
    <dgm:pt modelId="{29941861-582D-467D-AC41-9A0EF85D0B19}" type="sibTrans" cxnId="{09DF28A9-3D05-47ED-A878-F125365A4F01}">
      <dgm:prSet/>
      <dgm:spPr/>
      <dgm:t>
        <a:bodyPr/>
        <a:lstStyle/>
        <a:p>
          <a:endParaRPr lang="tr-TR"/>
        </a:p>
      </dgm:t>
    </dgm:pt>
    <dgm:pt modelId="{F5507291-D2CF-4D3E-B04E-1BFC7AE25599}">
      <dgm:prSet custT="1"/>
      <dgm:spPr/>
      <dgm:t>
        <a:bodyPr/>
        <a:lstStyle/>
        <a:p>
          <a:pPr>
            <a:lnSpc>
              <a:spcPct val="100000"/>
            </a:lnSpc>
          </a:pPr>
          <a:r>
            <a:rPr lang="tr-TR" sz="1800" b="0" dirty="0" smtClean="0">
              <a:latin typeface="Century Gothic" pitchFamily="34" charset="0"/>
            </a:rPr>
            <a:t>Yapının taşıyıcı sistem bölümünün imalatı sırasında, beton kalıbı, demir teçhizatı ve gerekli diğer tesisat kontrol edildikten sonra ek-8’de gösterilen form-6’ya uygun tutanak tanzim edilir.</a:t>
          </a:r>
          <a:endParaRPr lang="tr-TR" sz="1800" b="0" dirty="0">
            <a:latin typeface="Century Gothic" pitchFamily="34" charset="0"/>
          </a:endParaRPr>
        </a:p>
      </dgm:t>
    </dgm:pt>
    <dgm:pt modelId="{6091BA10-EDD5-456F-B096-06FE41BFBD4D}" type="parTrans" cxnId="{6D52FCB8-CA0C-4E5A-9808-4987C55C7724}">
      <dgm:prSet/>
      <dgm:spPr/>
      <dgm:t>
        <a:bodyPr/>
        <a:lstStyle/>
        <a:p>
          <a:endParaRPr lang="tr-TR"/>
        </a:p>
      </dgm:t>
    </dgm:pt>
    <dgm:pt modelId="{FD6D6DAB-766F-44BD-93EE-B288F05BA2C2}" type="sibTrans" cxnId="{6D52FCB8-CA0C-4E5A-9808-4987C55C7724}">
      <dgm:prSet/>
      <dgm:spPr/>
      <dgm:t>
        <a:bodyPr/>
        <a:lstStyle/>
        <a:p>
          <a:endParaRPr lang="tr-TR"/>
        </a:p>
      </dgm:t>
    </dgm:pt>
    <dgm:pt modelId="{917EA4E2-10FA-4FBE-A39A-DBC5A24F52EF}">
      <dgm:prSet custT="1"/>
      <dgm:spPr/>
      <dgm:t>
        <a:bodyPr/>
        <a:lstStyle/>
        <a:p>
          <a:pPr>
            <a:lnSpc>
              <a:spcPct val="100000"/>
            </a:lnSpc>
          </a:pPr>
          <a:r>
            <a:rPr lang="tr-TR" sz="1800" b="0" dirty="0" smtClean="0">
              <a:latin typeface="Century Gothic" pitchFamily="34" charset="0"/>
            </a:rPr>
            <a:t>beton dökümüne nezaret etmek,</a:t>
          </a:r>
          <a:endParaRPr lang="tr-TR" sz="1800" b="0" dirty="0">
            <a:latin typeface="Century Gothic" pitchFamily="34" charset="0"/>
          </a:endParaRPr>
        </a:p>
      </dgm:t>
    </dgm:pt>
    <dgm:pt modelId="{7E52F761-999A-4DE6-A552-1EF2CC4BC770}" type="parTrans" cxnId="{AF7B7862-7B16-4E4C-BEB8-173F1F1A7DD2}">
      <dgm:prSet/>
      <dgm:spPr/>
      <dgm:t>
        <a:bodyPr/>
        <a:lstStyle/>
        <a:p>
          <a:endParaRPr lang="tr-TR"/>
        </a:p>
      </dgm:t>
    </dgm:pt>
    <dgm:pt modelId="{F133E4BB-8535-4E31-A31B-4915BFC422C7}" type="sibTrans" cxnId="{AF7B7862-7B16-4E4C-BEB8-173F1F1A7DD2}">
      <dgm:prSet/>
      <dgm:spPr/>
      <dgm:t>
        <a:bodyPr/>
        <a:lstStyle/>
        <a:p>
          <a:endParaRPr lang="tr-TR"/>
        </a:p>
      </dgm:t>
    </dgm:pt>
    <dgm:pt modelId="{2F6C5660-B668-4574-A5C6-CAA6CAF67F58}">
      <dgm:prSet custT="1"/>
      <dgm:spPr/>
      <dgm:t>
        <a:bodyPr/>
        <a:lstStyle/>
        <a:p>
          <a:pPr>
            <a:lnSpc>
              <a:spcPct val="100000"/>
            </a:lnSpc>
          </a:pPr>
          <a:r>
            <a:rPr lang="tr-TR" sz="1800" b="0" dirty="0" smtClean="0">
              <a:latin typeface="Century Gothic" pitchFamily="34" charset="0"/>
            </a:rPr>
            <a:t>Yapının ilgili imalatları için kontrol tutanakları düzenlemek.</a:t>
          </a:r>
          <a:endParaRPr lang="tr-TR" sz="1800" b="0" dirty="0">
            <a:latin typeface="Century Gothic" pitchFamily="34" charset="0"/>
          </a:endParaRPr>
        </a:p>
      </dgm:t>
    </dgm:pt>
    <dgm:pt modelId="{FE1D0474-FD80-45B6-A553-7497F08F0260}" type="parTrans" cxnId="{176B8A6A-31CD-4D65-96FD-6E9B0CF628D4}">
      <dgm:prSet/>
      <dgm:spPr/>
      <dgm:t>
        <a:bodyPr/>
        <a:lstStyle/>
        <a:p>
          <a:endParaRPr lang="tr-TR"/>
        </a:p>
      </dgm:t>
    </dgm:pt>
    <dgm:pt modelId="{7787D663-EFD1-4BFC-ACE1-0DE07D66CDDA}" type="sibTrans" cxnId="{176B8A6A-31CD-4D65-96FD-6E9B0CF628D4}">
      <dgm:prSet/>
      <dgm:spPr/>
      <dgm:t>
        <a:bodyPr/>
        <a:lstStyle/>
        <a:p>
          <a:endParaRPr lang="tr-TR"/>
        </a:p>
      </dgm:t>
    </dgm:pt>
    <dgm:pt modelId="{780F96FE-C9BC-4F5A-8ABA-EF73E4A72907}">
      <dgm:prSet phldrT="[Metin]" custT="1"/>
      <dgm:spPr/>
      <dgm:t>
        <a:bodyPr/>
        <a:lstStyle/>
        <a:p>
          <a:r>
            <a:rPr lang="tr-TR" sz="1800" b="0" dirty="0" smtClean="0">
              <a:latin typeface="Century Gothic" pitchFamily="34" charset="0"/>
            </a:rPr>
            <a:t>işyeri teslim tutanağının tanzim edilmesi,</a:t>
          </a:r>
          <a:endParaRPr lang="tr-TR" sz="1800" dirty="0"/>
        </a:p>
      </dgm:t>
    </dgm:pt>
    <dgm:pt modelId="{B2EF16D6-11C8-42DE-A4A2-708905326DA5}" type="parTrans" cxnId="{7723EACD-BB2B-40FA-85A6-7084D42EAAD6}">
      <dgm:prSet/>
      <dgm:spPr/>
    </dgm:pt>
    <dgm:pt modelId="{84B14E4D-F85A-4B4B-96A3-244448247B11}" type="sibTrans" cxnId="{7723EACD-BB2B-40FA-85A6-7084D42EAAD6}">
      <dgm:prSet/>
      <dgm:spPr/>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1580">
        <dgm:presLayoutVars>
          <dgm:bulletEnabled val="1"/>
        </dgm:presLayoutVars>
      </dgm:prSet>
      <dgm:spPr>
        <a:prstGeom prst="flowChartAlternateProcess">
          <a:avLst/>
        </a:prstGeom>
      </dgm:spPr>
      <dgm:t>
        <a:bodyPr/>
        <a:lstStyle/>
        <a:p>
          <a:endParaRPr lang="tr-TR"/>
        </a:p>
      </dgm:t>
    </dgm:pt>
  </dgm:ptLst>
  <dgm:cxnLst>
    <dgm:cxn modelId="{863EB5CB-227F-4CE1-A7B8-49285CF83561}" type="presOf" srcId="{917EA4E2-10FA-4FBE-A39A-DBC5A24F52EF}" destId="{20FA0256-1EFB-4E27-A6B6-8D41DDA7CA33}" srcOrd="0" destOrd="4" presId="urn:microsoft.com/office/officeart/2005/8/layout/vList5"/>
    <dgm:cxn modelId="{119302ED-BDC5-4EC0-8B79-B533AFA80A2B}" type="presOf" srcId="{2F6C5660-B668-4574-A5C6-CAA6CAF67F58}" destId="{20FA0256-1EFB-4E27-A6B6-8D41DDA7CA33}" srcOrd="0" destOrd="5" presId="urn:microsoft.com/office/officeart/2005/8/layout/vList5"/>
    <dgm:cxn modelId="{F8E9CBEC-E3E7-46EF-8F6A-F6B425B715BB}" type="presOf" srcId="{780F96FE-C9BC-4F5A-8ABA-EF73E4A72907}" destId="{20FA0256-1EFB-4E27-A6B6-8D41DDA7CA33}" srcOrd="0" destOrd="1" presId="urn:microsoft.com/office/officeart/2005/8/layout/vList5"/>
    <dgm:cxn modelId="{40029095-BDC3-4CC1-B746-F9DF4D071961}" type="presOf" srcId="{EAC48585-9D94-40AD-9578-3DB2E558DA5B}" destId="{20FA0256-1EFB-4E27-A6B6-8D41DDA7CA33}" srcOrd="0" destOrd="2" presId="urn:microsoft.com/office/officeart/2005/8/layout/vList5"/>
    <dgm:cxn modelId="{8A4A5A3A-55C4-41E0-BBDF-CE75D33173F0}" type="presOf" srcId="{6E3710C2-365A-462E-A4A7-4CD526D071C6}" destId="{20FA0256-1EFB-4E27-A6B6-8D41DDA7CA33}" srcOrd="0" destOrd="0" presId="urn:microsoft.com/office/officeart/2005/8/layout/vList5"/>
    <dgm:cxn modelId="{E28B93D8-2117-4CF0-BA66-403F05770AD6}" type="presOf" srcId="{E88CE42F-244D-41ED-97B2-41FEEC37A33E}" destId="{E5D7FE6E-EAD6-48BA-BC61-89C8AAF371D8}" srcOrd="0" destOrd="0" presId="urn:microsoft.com/office/officeart/2005/8/layout/vList5"/>
    <dgm:cxn modelId="{2B6B96AA-7C90-43D8-A7C8-D61FA5B4B9DB}" type="presOf" srcId="{F5507291-D2CF-4D3E-B04E-1BFC7AE25599}" destId="{20FA0256-1EFB-4E27-A6B6-8D41DDA7CA33}" srcOrd="0" destOrd="3" presId="urn:microsoft.com/office/officeart/2005/8/layout/vList5"/>
    <dgm:cxn modelId="{09DF28A9-3D05-47ED-A878-F125365A4F01}" srcId="{B393A28E-C026-41E5-A017-42326A8AC7BA}" destId="{EAC48585-9D94-40AD-9578-3DB2E558DA5B}" srcOrd="2" destOrd="0" parTransId="{16BB06E1-3E2E-401D-80BA-3A4DC05D3EFB}" sibTransId="{29941861-582D-467D-AC41-9A0EF85D0B19}"/>
    <dgm:cxn modelId="{AF7B7862-7B16-4E4C-BEB8-173F1F1A7DD2}" srcId="{B393A28E-C026-41E5-A017-42326A8AC7BA}" destId="{917EA4E2-10FA-4FBE-A39A-DBC5A24F52EF}" srcOrd="4" destOrd="0" parTransId="{7E52F761-999A-4DE6-A552-1EF2CC4BC770}" sibTransId="{F133E4BB-8535-4E31-A31B-4915BFC422C7}"/>
    <dgm:cxn modelId="{176B8A6A-31CD-4D65-96FD-6E9B0CF628D4}" srcId="{B393A28E-C026-41E5-A017-42326A8AC7BA}" destId="{2F6C5660-B668-4574-A5C6-CAA6CAF67F58}" srcOrd="5" destOrd="0" parTransId="{FE1D0474-FD80-45B6-A553-7497F08F0260}" sibTransId="{7787D663-EFD1-4BFC-ACE1-0DE07D66CDDA}"/>
    <dgm:cxn modelId="{E6BDE6C7-C10E-4F5D-B770-BCD79C2F7B95}" srcId="{B393A28E-C026-41E5-A017-42326A8AC7BA}" destId="{6E3710C2-365A-462E-A4A7-4CD526D071C6}" srcOrd="0" destOrd="0" parTransId="{30E97522-3CA9-4783-AC7D-29E2CB4F7608}" sibTransId="{80488BEA-91FC-4C4D-8E7F-36AEE610C92B}"/>
    <dgm:cxn modelId="{718818B0-64DF-478A-80AF-42EDB0C78650}" type="presOf" srcId="{B393A28E-C026-41E5-A017-42326A8AC7BA}" destId="{B2838722-DF4D-4B3E-8E98-CBEFC888C0AD}" srcOrd="0" destOrd="0" presId="urn:microsoft.com/office/officeart/2005/8/layout/vList5"/>
    <dgm:cxn modelId="{7723EACD-BB2B-40FA-85A6-7084D42EAAD6}" srcId="{B393A28E-C026-41E5-A017-42326A8AC7BA}" destId="{780F96FE-C9BC-4F5A-8ABA-EF73E4A72907}" srcOrd="1" destOrd="0" parTransId="{B2EF16D6-11C8-42DE-A4A2-708905326DA5}" sibTransId="{84B14E4D-F85A-4B4B-96A3-244448247B11}"/>
    <dgm:cxn modelId="{452011A4-EAD4-48E9-BEA1-3E9A411F4351}" srcId="{E88CE42F-244D-41ED-97B2-41FEEC37A33E}" destId="{B393A28E-C026-41E5-A017-42326A8AC7BA}" srcOrd="0" destOrd="0" parTransId="{63F46EED-ABA0-4684-AEAB-C027BB389235}" sibTransId="{F2C6AD87-B682-4AB7-B872-3276A0C1E6F7}"/>
    <dgm:cxn modelId="{6D52FCB8-CA0C-4E5A-9808-4987C55C7724}" srcId="{B393A28E-C026-41E5-A017-42326A8AC7BA}" destId="{F5507291-D2CF-4D3E-B04E-1BFC7AE25599}" srcOrd="3" destOrd="0" parTransId="{6091BA10-EDD5-456F-B096-06FE41BFBD4D}" sibTransId="{FD6D6DAB-766F-44BD-93EE-B288F05BA2C2}"/>
    <dgm:cxn modelId="{A4C7A54C-CC55-4462-81A0-6DAC5D59DB5C}" type="presParOf" srcId="{E5D7FE6E-EAD6-48BA-BC61-89C8AAF371D8}" destId="{65C3CFA7-8331-41B5-BE99-41CDB70361FC}" srcOrd="0" destOrd="0" presId="urn:microsoft.com/office/officeart/2005/8/layout/vList5"/>
    <dgm:cxn modelId="{6CF53859-92F9-417F-A52A-85AE4F1E90DA}" type="presParOf" srcId="{65C3CFA7-8331-41B5-BE99-41CDB70361FC}" destId="{B2838722-DF4D-4B3E-8E98-CBEFC888C0AD}" srcOrd="0" destOrd="0" presId="urn:microsoft.com/office/officeart/2005/8/layout/vList5"/>
    <dgm:cxn modelId="{F75BF2C0-69F8-4B1A-936F-74F5EE8932C2}"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49A56C1-94D2-461E-A173-79AABFE613A6}"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tr-TR"/>
        </a:p>
      </dgm:t>
    </dgm:pt>
    <dgm:pt modelId="{9E4853CA-4727-4F2D-B75F-C54A53BD18B5}">
      <dgm:prSet phldrT="[Text]"/>
      <dgm:spPr/>
      <dgm:t>
        <a:bodyPr lIns="0" rIns="0"/>
        <a:lstStyle/>
        <a:p>
          <a:pPr algn="l"/>
          <a:r>
            <a:rPr lang="tr-TR" dirty="0" smtClean="0"/>
            <a:t>Proje Uygulama Denetçisi Mimar</a:t>
          </a:r>
          <a:endParaRPr lang="tr-TR" dirty="0"/>
        </a:p>
      </dgm:t>
    </dgm:pt>
    <dgm:pt modelId="{46193316-8A14-434E-BC05-3697C602CD09}" type="parTrans" cxnId="{F5C9D6A8-CC24-43F4-A7B8-BDC9B261ECEB}">
      <dgm:prSet/>
      <dgm:spPr/>
      <dgm:t>
        <a:bodyPr/>
        <a:lstStyle/>
        <a:p>
          <a:endParaRPr lang="tr-TR"/>
        </a:p>
      </dgm:t>
    </dgm:pt>
    <dgm:pt modelId="{DDEEE113-1879-4FFF-A87C-0BD1B0DC9E75}" type="sibTrans" cxnId="{F5C9D6A8-CC24-43F4-A7B8-BDC9B261ECEB}">
      <dgm:prSet/>
      <dgm:spPr/>
      <dgm:t>
        <a:bodyPr/>
        <a:lstStyle/>
        <a:p>
          <a:endParaRPr lang="tr-TR"/>
        </a:p>
      </dgm:t>
    </dgm:pt>
    <dgm:pt modelId="{1096F840-70C6-4A10-B1C9-B43CE0FA2A61}">
      <dgm:prSet phldrT="[Text]" custT="1"/>
      <dgm:spPr/>
      <dgm:t>
        <a:bodyPr/>
        <a:lstStyle/>
        <a:p>
          <a:r>
            <a:rPr lang="tr-TR" sz="2400" dirty="0" smtClean="0"/>
            <a:t>360.000m</a:t>
          </a:r>
          <a:r>
            <a:rPr lang="tr-TR" sz="2400" baseline="30000" dirty="0" smtClean="0"/>
            <a:t>2</a:t>
          </a:r>
          <a:r>
            <a:rPr lang="tr-TR" sz="2400" baseline="0" dirty="0" smtClean="0"/>
            <a:t>  </a:t>
          </a:r>
          <a:endParaRPr lang="tr-TR" sz="2400" dirty="0"/>
        </a:p>
      </dgm:t>
    </dgm:pt>
    <dgm:pt modelId="{2195647F-ED19-45FD-BEF2-279B6BA35CFB}" type="parTrans" cxnId="{512C3B9C-D809-4B49-969F-B9FD725663AB}">
      <dgm:prSet/>
      <dgm:spPr/>
      <dgm:t>
        <a:bodyPr/>
        <a:lstStyle/>
        <a:p>
          <a:endParaRPr lang="tr-TR"/>
        </a:p>
      </dgm:t>
    </dgm:pt>
    <dgm:pt modelId="{F2528243-F597-473F-80DE-4A9A09287DDA}" type="sibTrans" cxnId="{512C3B9C-D809-4B49-969F-B9FD725663AB}">
      <dgm:prSet/>
      <dgm:spPr/>
      <dgm:t>
        <a:bodyPr/>
        <a:lstStyle/>
        <a:p>
          <a:endParaRPr lang="tr-TR"/>
        </a:p>
      </dgm:t>
    </dgm:pt>
    <dgm:pt modelId="{B872244B-7698-419A-A99D-F31FCB237B0B}">
      <dgm:prSet phldrT="[Text]"/>
      <dgm:spPr/>
      <dgm:t>
        <a:bodyPr/>
        <a:lstStyle/>
        <a:p>
          <a:pPr algn="l"/>
          <a:r>
            <a:rPr lang="tr-TR" dirty="0" smtClean="0"/>
            <a:t>Proje Ulgulama Deentçisi İnşaat Mühendisi</a:t>
          </a:r>
          <a:endParaRPr lang="tr-TR" dirty="0"/>
        </a:p>
      </dgm:t>
    </dgm:pt>
    <dgm:pt modelId="{343BA930-E14A-48F7-BE41-929BC69E10A3}" type="parTrans" cxnId="{378D0F18-EEF2-4ACC-81BE-711904C16345}">
      <dgm:prSet/>
      <dgm:spPr/>
      <dgm:t>
        <a:bodyPr/>
        <a:lstStyle/>
        <a:p>
          <a:endParaRPr lang="tr-TR"/>
        </a:p>
      </dgm:t>
    </dgm:pt>
    <dgm:pt modelId="{C1F588CA-70DE-4ACB-BD97-969181CEFF2A}" type="sibTrans" cxnId="{378D0F18-EEF2-4ACC-81BE-711904C16345}">
      <dgm:prSet/>
      <dgm:spPr/>
      <dgm:t>
        <a:bodyPr/>
        <a:lstStyle/>
        <a:p>
          <a:endParaRPr lang="tr-TR"/>
        </a:p>
      </dgm:t>
    </dgm:pt>
    <dgm:pt modelId="{D7E6DD16-577A-4253-9D23-BA7F3BD8B16D}">
      <dgm:prSet phldrT="[Text]" custT="1"/>
      <dgm:spPr/>
      <dgm:t>
        <a:bodyPr/>
        <a:lstStyle/>
        <a:p>
          <a:r>
            <a:rPr lang="tr-TR" sz="2400" dirty="0" smtClean="0"/>
            <a:t>120.000m</a:t>
          </a:r>
          <a:r>
            <a:rPr lang="tr-TR" sz="2400" baseline="30000" dirty="0" smtClean="0"/>
            <a:t>2</a:t>
          </a:r>
          <a:endParaRPr lang="tr-TR" sz="2400" dirty="0"/>
        </a:p>
      </dgm:t>
    </dgm:pt>
    <dgm:pt modelId="{16EB99BB-EFFA-4D45-886A-0652365EAA66}" type="parTrans" cxnId="{1512B516-6798-45CE-BDA3-B086300DF4F0}">
      <dgm:prSet/>
      <dgm:spPr/>
      <dgm:t>
        <a:bodyPr/>
        <a:lstStyle/>
        <a:p>
          <a:endParaRPr lang="tr-TR"/>
        </a:p>
      </dgm:t>
    </dgm:pt>
    <dgm:pt modelId="{4A9CA0D2-68B2-49B2-8CC3-B62EE0FD391D}" type="sibTrans" cxnId="{1512B516-6798-45CE-BDA3-B086300DF4F0}">
      <dgm:prSet/>
      <dgm:spPr/>
      <dgm:t>
        <a:bodyPr/>
        <a:lstStyle/>
        <a:p>
          <a:endParaRPr lang="tr-TR"/>
        </a:p>
      </dgm:t>
    </dgm:pt>
    <dgm:pt modelId="{0782C543-30D4-4634-B952-8EAB2BEBC8B5}">
      <dgm:prSet phldrT="[Text]" custT="1"/>
      <dgm:spPr/>
      <dgm:t>
        <a:bodyPr/>
        <a:lstStyle/>
        <a:p>
          <a:r>
            <a:rPr lang="tr-TR" sz="2400" dirty="0" smtClean="0"/>
            <a:t>360.000m</a:t>
          </a:r>
          <a:r>
            <a:rPr lang="tr-TR" sz="2400" baseline="30000" dirty="0" smtClean="0"/>
            <a:t>2</a:t>
          </a:r>
          <a:endParaRPr lang="tr-TR" sz="2400" dirty="0"/>
        </a:p>
      </dgm:t>
    </dgm:pt>
    <dgm:pt modelId="{780AB453-DC0B-4002-9174-6FE8D3370AED}" type="parTrans" cxnId="{B8848582-DC34-4A00-859B-F0A00FD374FA}">
      <dgm:prSet/>
      <dgm:spPr/>
      <dgm:t>
        <a:bodyPr/>
        <a:lstStyle/>
        <a:p>
          <a:endParaRPr lang="tr-TR"/>
        </a:p>
      </dgm:t>
    </dgm:pt>
    <dgm:pt modelId="{3D1EDAD4-E91A-4AF3-8E8D-F4E1409812A2}" type="sibTrans" cxnId="{B8848582-DC34-4A00-859B-F0A00FD374FA}">
      <dgm:prSet/>
      <dgm:spPr/>
      <dgm:t>
        <a:bodyPr/>
        <a:lstStyle/>
        <a:p>
          <a:endParaRPr lang="tr-TR"/>
        </a:p>
      </dgm:t>
    </dgm:pt>
    <dgm:pt modelId="{CFA9554C-73DF-4E58-B44D-D08AB94CE5BF}">
      <dgm:prSet phldrT="[Text]"/>
      <dgm:spPr/>
      <dgm:t>
        <a:bodyPr/>
        <a:lstStyle/>
        <a:p>
          <a:r>
            <a:rPr lang="tr-TR" dirty="0" smtClean="0"/>
            <a:t>Proje Uygulama Denetçisi Elektrik Mühendisi</a:t>
          </a:r>
          <a:endParaRPr lang="tr-TR" dirty="0"/>
        </a:p>
      </dgm:t>
    </dgm:pt>
    <dgm:pt modelId="{AA741824-6D2B-4F49-B67D-AC922D3A9F54}" type="parTrans" cxnId="{0BAA6B7A-DD99-4D72-B26E-91F3309A2F25}">
      <dgm:prSet/>
      <dgm:spPr/>
      <dgm:t>
        <a:bodyPr/>
        <a:lstStyle/>
        <a:p>
          <a:endParaRPr lang="tr-TR"/>
        </a:p>
      </dgm:t>
    </dgm:pt>
    <dgm:pt modelId="{F5D1C5CC-0137-43F7-83E2-B037B248F561}" type="sibTrans" cxnId="{0BAA6B7A-DD99-4D72-B26E-91F3309A2F25}">
      <dgm:prSet/>
      <dgm:spPr/>
      <dgm:t>
        <a:bodyPr/>
        <a:lstStyle/>
        <a:p>
          <a:endParaRPr lang="tr-TR"/>
        </a:p>
      </dgm:t>
    </dgm:pt>
    <dgm:pt modelId="{A57BF957-FD93-4040-B22C-44819158E425}">
      <dgm:prSet phldrT="[Text]" custT="1"/>
      <dgm:spPr/>
      <dgm:t>
        <a:bodyPr/>
        <a:lstStyle/>
        <a:p>
          <a:r>
            <a:rPr lang="tr-TR" sz="2400" dirty="0" smtClean="0"/>
            <a:t>120.000m</a:t>
          </a:r>
          <a:r>
            <a:rPr lang="tr-TR" sz="2400" baseline="30000" dirty="0" smtClean="0"/>
            <a:t>2</a:t>
          </a:r>
          <a:endParaRPr lang="tr-TR" sz="2400" dirty="0"/>
        </a:p>
      </dgm:t>
    </dgm:pt>
    <dgm:pt modelId="{885263E3-FA57-4582-9D42-6C7EB3A57420}" type="parTrans" cxnId="{55CCF3B9-1515-4235-A2C0-E9FCC69C1E73}">
      <dgm:prSet/>
      <dgm:spPr/>
      <dgm:t>
        <a:bodyPr/>
        <a:lstStyle/>
        <a:p>
          <a:endParaRPr lang="tr-TR"/>
        </a:p>
      </dgm:t>
    </dgm:pt>
    <dgm:pt modelId="{47F0F83A-B57D-40A4-92CC-AEC20AE31E05}" type="sibTrans" cxnId="{55CCF3B9-1515-4235-A2C0-E9FCC69C1E73}">
      <dgm:prSet/>
      <dgm:spPr/>
      <dgm:t>
        <a:bodyPr/>
        <a:lstStyle/>
        <a:p>
          <a:endParaRPr lang="tr-TR"/>
        </a:p>
      </dgm:t>
    </dgm:pt>
    <dgm:pt modelId="{BEFA211E-1D91-4B83-8F25-0E5D61451044}">
      <dgm:prSet phldrT="[Text]"/>
      <dgm:spPr/>
      <dgm:t>
        <a:bodyPr/>
        <a:lstStyle/>
        <a:p>
          <a:r>
            <a:rPr lang="tr-TR" dirty="0" smtClean="0"/>
            <a:t>Proje Uygulama Denetçisi Makine Mühendisi</a:t>
          </a:r>
          <a:endParaRPr lang="tr-TR" dirty="0"/>
        </a:p>
      </dgm:t>
    </dgm:pt>
    <dgm:pt modelId="{02309436-521A-42A4-8FF6-01CFF4864842}" type="parTrans" cxnId="{79D3F6B1-8992-4918-822C-5360966BB7DB}">
      <dgm:prSet/>
      <dgm:spPr/>
      <dgm:t>
        <a:bodyPr/>
        <a:lstStyle/>
        <a:p>
          <a:endParaRPr lang="tr-TR"/>
        </a:p>
      </dgm:t>
    </dgm:pt>
    <dgm:pt modelId="{1F3D7993-26E4-4E6D-87B3-8C8CDBD076C9}" type="sibTrans" cxnId="{79D3F6B1-8992-4918-822C-5360966BB7DB}">
      <dgm:prSet/>
      <dgm:spPr/>
      <dgm:t>
        <a:bodyPr/>
        <a:lstStyle/>
        <a:p>
          <a:endParaRPr lang="tr-TR"/>
        </a:p>
      </dgm:t>
    </dgm:pt>
    <dgm:pt modelId="{B6C6B1B8-19A0-49CD-9D0E-99239DAE6E9A}">
      <dgm:prSet phldrT="[Text]" custT="1"/>
      <dgm:spPr/>
      <dgm:t>
        <a:bodyPr/>
        <a:lstStyle/>
        <a:p>
          <a:r>
            <a:rPr lang="tr-TR" sz="2400" dirty="0" smtClean="0"/>
            <a:t>120.000m</a:t>
          </a:r>
          <a:r>
            <a:rPr lang="tr-TR" sz="2400" baseline="30000" dirty="0" smtClean="0"/>
            <a:t>2</a:t>
          </a:r>
          <a:endParaRPr lang="tr-TR" sz="2400" dirty="0"/>
        </a:p>
      </dgm:t>
    </dgm:pt>
    <dgm:pt modelId="{FC6C4FD2-7A31-4520-B3DB-E5E545AA8841}" type="parTrans" cxnId="{7DA4E91D-5AC8-4E4E-90C6-05F895FE8449}">
      <dgm:prSet/>
      <dgm:spPr/>
      <dgm:t>
        <a:bodyPr/>
        <a:lstStyle/>
        <a:p>
          <a:endParaRPr lang="tr-TR"/>
        </a:p>
      </dgm:t>
    </dgm:pt>
    <dgm:pt modelId="{7AD77F4D-152D-4144-84CE-0D6A26AF321B}" type="sibTrans" cxnId="{7DA4E91D-5AC8-4E4E-90C6-05F895FE8449}">
      <dgm:prSet/>
      <dgm:spPr/>
      <dgm:t>
        <a:bodyPr/>
        <a:lstStyle/>
        <a:p>
          <a:endParaRPr lang="tr-TR"/>
        </a:p>
      </dgm:t>
    </dgm:pt>
    <dgm:pt modelId="{BFE04003-F7C1-4019-99B7-B7DB5E4E69A8}">
      <dgm:prSet phldrT="[Text]"/>
      <dgm:spPr/>
      <dgm:t>
        <a:bodyPr/>
        <a:lstStyle/>
        <a:p>
          <a:r>
            <a:rPr lang="tr-TR" dirty="0" smtClean="0"/>
            <a:t>Uygulama Dentçisi İnşaat Mühendisi </a:t>
          </a:r>
          <a:endParaRPr lang="tr-TR" dirty="0"/>
        </a:p>
      </dgm:t>
    </dgm:pt>
    <dgm:pt modelId="{66EED9A4-9C68-43B9-A560-35ED375C1069}" type="parTrans" cxnId="{68A9C801-6180-4D61-865C-88FAAFC7081C}">
      <dgm:prSet/>
      <dgm:spPr/>
      <dgm:t>
        <a:bodyPr/>
        <a:lstStyle/>
        <a:p>
          <a:endParaRPr lang="tr-TR"/>
        </a:p>
      </dgm:t>
    </dgm:pt>
    <dgm:pt modelId="{DFE63C1B-E134-4CAE-8BA5-8CA925812902}" type="sibTrans" cxnId="{68A9C801-6180-4D61-865C-88FAAFC7081C}">
      <dgm:prSet/>
      <dgm:spPr/>
      <dgm:t>
        <a:bodyPr/>
        <a:lstStyle/>
        <a:p>
          <a:endParaRPr lang="tr-TR"/>
        </a:p>
      </dgm:t>
    </dgm:pt>
    <dgm:pt modelId="{641D3E61-2544-44C3-B29B-9194403573D4}" type="pres">
      <dgm:prSet presAssocID="{549A56C1-94D2-461E-A173-79AABFE613A6}" presName="Name0" presStyleCnt="0">
        <dgm:presLayoutVars>
          <dgm:dir/>
          <dgm:animLvl val="lvl"/>
          <dgm:resizeHandles val="exact"/>
        </dgm:presLayoutVars>
      </dgm:prSet>
      <dgm:spPr/>
      <dgm:t>
        <a:bodyPr/>
        <a:lstStyle/>
        <a:p>
          <a:endParaRPr lang="tr-TR"/>
        </a:p>
      </dgm:t>
    </dgm:pt>
    <dgm:pt modelId="{E5BC9AE9-8A62-4222-A9D7-C7D058226763}" type="pres">
      <dgm:prSet presAssocID="{9E4853CA-4727-4F2D-B75F-C54A53BD18B5}" presName="linNode" presStyleCnt="0"/>
      <dgm:spPr/>
    </dgm:pt>
    <dgm:pt modelId="{285522E1-7AC5-46E4-B682-35895A350326}" type="pres">
      <dgm:prSet presAssocID="{9E4853CA-4727-4F2D-B75F-C54A53BD18B5}" presName="parentText" presStyleLbl="node1" presStyleIdx="0" presStyleCnt="5" custScaleX="459258" custLinFactNeighborX="-19" custLinFactNeighborY="-172">
        <dgm:presLayoutVars>
          <dgm:chMax val="1"/>
          <dgm:bulletEnabled val="1"/>
        </dgm:presLayoutVars>
      </dgm:prSet>
      <dgm:spPr/>
      <dgm:t>
        <a:bodyPr/>
        <a:lstStyle/>
        <a:p>
          <a:endParaRPr lang="tr-TR"/>
        </a:p>
      </dgm:t>
    </dgm:pt>
    <dgm:pt modelId="{B0DC5594-5074-4876-8520-4B126E5CE859}" type="pres">
      <dgm:prSet presAssocID="{9E4853CA-4727-4F2D-B75F-C54A53BD18B5}" presName="descendantText" presStyleLbl="alignAccFollowNode1" presStyleIdx="0" presStyleCnt="5">
        <dgm:presLayoutVars>
          <dgm:bulletEnabled val="1"/>
        </dgm:presLayoutVars>
      </dgm:prSet>
      <dgm:spPr/>
      <dgm:t>
        <a:bodyPr/>
        <a:lstStyle/>
        <a:p>
          <a:endParaRPr lang="tr-TR"/>
        </a:p>
      </dgm:t>
    </dgm:pt>
    <dgm:pt modelId="{F6356BDF-C279-4E26-921D-E8E87C2E1A7F}" type="pres">
      <dgm:prSet presAssocID="{DDEEE113-1879-4FFF-A87C-0BD1B0DC9E75}" presName="sp" presStyleCnt="0"/>
      <dgm:spPr/>
    </dgm:pt>
    <dgm:pt modelId="{0A1731FF-485F-4E75-B353-C0ABFFEE9AF3}" type="pres">
      <dgm:prSet presAssocID="{B872244B-7698-419A-A99D-F31FCB237B0B}" presName="linNode" presStyleCnt="0"/>
      <dgm:spPr/>
    </dgm:pt>
    <dgm:pt modelId="{5D590BDC-C2C5-4D4F-B09D-0C5B4A81D397}" type="pres">
      <dgm:prSet presAssocID="{B872244B-7698-419A-A99D-F31FCB237B0B}" presName="parentText" presStyleLbl="node1" presStyleIdx="1" presStyleCnt="5" custScaleX="475252">
        <dgm:presLayoutVars>
          <dgm:chMax val="1"/>
          <dgm:bulletEnabled val="1"/>
        </dgm:presLayoutVars>
      </dgm:prSet>
      <dgm:spPr/>
      <dgm:t>
        <a:bodyPr/>
        <a:lstStyle/>
        <a:p>
          <a:endParaRPr lang="tr-TR"/>
        </a:p>
      </dgm:t>
    </dgm:pt>
    <dgm:pt modelId="{8942BF4B-C7A7-4CAD-A8BE-416B49F7454B}" type="pres">
      <dgm:prSet presAssocID="{B872244B-7698-419A-A99D-F31FCB237B0B}" presName="descendantText" presStyleLbl="alignAccFollowNode1" presStyleIdx="1" presStyleCnt="5">
        <dgm:presLayoutVars>
          <dgm:bulletEnabled val="1"/>
        </dgm:presLayoutVars>
      </dgm:prSet>
      <dgm:spPr/>
      <dgm:t>
        <a:bodyPr/>
        <a:lstStyle/>
        <a:p>
          <a:endParaRPr lang="tr-TR"/>
        </a:p>
      </dgm:t>
    </dgm:pt>
    <dgm:pt modelId="{C2B98CCE-F53E-43B6-8D6F-57C5518D9363}" type="pres">
      <dgm:prSet presAssocID="{C1F588CA-70DE-4ACB-BD97-969181CEFF2A}" presName="sp" presStyleCnt="0"/>
      <dgm:spPr/>
    </dgm:pt>
    <dgm:pt modelId="{1D6CA8E6-8544-40F6-B69A-33E7C7B1072D}" type="pres">
      <dgm:prSet presAssocID="{CFA9554C-73DF-4E58-B44D-D08AB94CE5BF}" presName="linNode" presStyleCnt="0"/>
      <dgm:spPr/>
    </dgm:pt>
    <dgm:pt modelId="{8DAB08A8-52D5-437C-A0D5-C0C159157949}" type="pres">
      <dgm:prSet presAssocID="{CFA9554C-73DF-4E58-B44D-D08AB94CE5BF}" presName="parentText" presStyleLbl="node1" presStyleIdx="2" presStyleCnt="5" custScaleX="483576">
        <dgm:presLayoutVars>
          <dgm:chMax val="1"/>
          <dgm:bulletEnabled val="1"/>
        </dgm:presLayoutVars>
      </dgm:prSet>
      <dgm:spPr/>
      <dgm:t>
        <a:bodyPr/>
        <a:lstStyle/>
        <a:p>
          <a:endParaRPr lang="tr-TR"/>
        </a:p>
      </dgm:t>
    </dgm:pt>
    <dgm:pt modelId="{FFDEE71B-CCD3-49B4-8B67-87E5E7C823ED}" type="pres">
      <dgm:prSet presAssocID="{CFA9554C-73DF-4E58-B44D-D08AB94CE5BF}" presName="descendantText" presStyleLbl="alignAccFollowNode1" presStyleIdx="2" presStyleCnt="5">
        <dgm:presLayoutVars>
          <dgm:bulletEnabled val="1"/>
        </dgm:presLayoutVars>
      </dgm:prSet>
      <dgm:spPr/>
      <dgm:t>
        <a:bodyPr/>
        <a:lstStyle/>
        <a:p>
          <a:endParaRPr lang="tr-TR"/>
        </a:p>
      </dgm:t>
    </dgm:pt>
    <dgm:pt modelId="{A1935095-BB31-4C79-92C9-8697E8DD73E2}" type="pres">
      <dgm:prSet presAssocID="{F5D1C5CC-0137-43F7-83E2-B037B248F561}" presName="sp" presStyleCnt="0"/>
      <dgm:spPr/>
    </dgm:pt>
    <dgm:pt modelId="{6CE4BD77-27AA-4113-A3D8-5EC477D60A1A}" type="pres">
      <dgm:prSet presAssocID="{BEFA211E-1D91-4B83-8F25-0E5D61451044}" presName="linNode" presStyleCnt="0"/>
      <dgm:spPr/>
    </dgm:pt>
    <dgm:pt modelId="{1299DA86-6619-4471-A254-26D0A7E821B2}" type="pres">
      <dgm:prSet presAssocID="{BEFA211E-1D91-4B83-8F25-0E5D61451044}" presName="parentText" presStyleLbl="node1" presStyleIdx="3" presStyleCnt="5" custScaleX="452159">
        <dgm:presLayoutVars>
          <dgm:chMax val="1"/>
          <dgm:bulletEnabled val="1"/>
        </dgm:presLayoutVars>
      </dgm:prSet>
      <dgm:spPr/>
      <dgm:t>
        <a:bodyPr/>
        <a:lstStyle/>
        <a:p>
          <a:endParaRPr lang="tr-TR"/>
        </a:p>
      </dgm:t>
    </dgm:pt>
    <dgm:pt modelId="{7C1B1EE0-84E9-4535-942F-D4261DD45062}" type="pres">
      <dgm:prSet presAssocID="{BEFA211E-1D91-4B83-8F25-0E5D61451044}" presName="descendantText" presStyleLbl="alignAccFollowNode1" presStyleIdx="3" presStyleCnt="5" custLinFactNeighborX="108" custLinFactNeighborY="-8475">
        <dgm:presLayoutVars>
          <dgm:bulletEnabled val="1"/>
        </dgm:presLayoutVars>
      </dgm:prSet>
      <dgm:spPr/>
      <dgm:t>
        <a:bodyPr/>
        <a:lstStyle/>
        <a:p>
          <a:endParaRPr lang="tr-TR"/>
        </a:p>
      </dgm:t>
    </dgm:pt>
    <dgm:pt modelId="{075E3E85-E67F-4B50-8EED-BE69248748FD}" type="pres">
      <dgm:prSet presAssocID="{1F3D7993-26E4-4E6D-87B3-8C8CDBD076C9}" presName="sp" presStyleCnt="0"/>
      <dgm:spPr/>
    </dgm:pt>
    <dgm:pt modelId="{0C686DC4-FFE1-431C-B58C-470208ED63AC}" type="pres">
      <dgm:prSet presAssocID="{BFE04003-F7C1-4019-99B7-B7DB5E4E69A8}" presName="linNode" presStyleCnt="0"/>
      <dgm:spPr/>
    </dgm:pt>
    <dgm:pt modelId="{BFB65EF7-BC33-4319-A58F-0DFEBE5DE6A4}" type="pres">
      <dgm:prSet presAssocID="{BFE04003-F7C1-4019-99B7-B7DB5E4E69A8}" presName="parentText" presStyleLbl="node1" presStyleIdx="4" presStyleCnt="5" custScaleX="444471" custLinFactNeighborY="9751">
        <dgm:presLayoutVars>
          <dgm:chMax val="1"/>
          <dgm:bulletEnabled val="1"/>
        </dgm:presLayoutVars>
      </dgm:prSet>
      <dgm:spPr/>
      <dgm:t>
        <a:bodyPr/>
        <a:lstStyle/>
        <a:p>
          <a:endParaRPr lang="tr-TR"/>
        </a:p>
      </dgm:t>
    </dgm:pt>
    <dgm:pt modelId="{0A74210D-F07D-4B25-A9B6-E0B3B2785872}" type="pres">
      <dgm:prSet presAssocID="{BFE04003-F7C1-4019-99B7-B7DB5E4E69A8}" presName="descendantText" presStyleLbl="alignAccFollowNode1" presStyleIdx="4" presStyleCnt="5">
        <dgm:presLayoutVars>
          <dgm:bulletEnabled val="1"/>
        </dgm:presLayoutVars>
      </dgm:prSet>
      <dgm:spPr/>
      <dgm:t>
        <a:bodyPr/>
        <a:lstStyle/>
        <a:p>
          <a:endParaRPr lang="tr-TR"/>
        </a:p>
      </dgm:t>
    </dgm:pt>
  </dgm:ptLst>
  <dgm:cxnLst>
    <dgm:cxn modelId="{0BAA6B7A-DD99-4D72-B26E-91F3309A2F25}" srcId="{549A56C1-94D2-461E-A173-79AABFE613A6}" destId="{CFA9554C-73DF-4E58-B44D-D08AB94CE5BF}" srcOrd="2" destOrd="0" parTransId="{AA741824-6D2B-4F49-B67D-AC922D3A9F54}" sibTransId="{F5D1C5CC-0137-43F7-83E2-B037B248F561}"/>
    <dgm:cxn modelId="{512C3B9C-D809-4B49-969F-B9FD725663AB}" srcId="{9E4853CA-4727-4F2D-B75F-C54A53BD18B5}" destId="{1096F840-70C6-4A10-B1C9-B43CE0FA2A61}" srcOrd="0" destOrd="0" parTransId="{2195647F-ED19-45FD-BEF2-279B6BA35CFB}" sibTransId="{F2528243-F597-473F-80DE-4A9A09287DDA}"/>
    <dgm:cxn modelId="{0D9B11F1-DB8C-4A6B-A198-FD5D354568BF}" type="presOf" srcId="{B872244B-7698-419A-A99D-F31FCB237B0B}" destId="{5D590BDC-C2C5-4D4F-B09D-0C5B4A81D397}" srcOrd="0" destOrd="0" presId="urn:microsoft.com/office/officeart/2005/8/layout/vList5"/>
    <dgm:cxn modelId="{F5C9D6A8-CC24-43F4-A7B8-BDC9B261ECEB}" srcId="{549A56C1-94D2-461E-A173-79AABFE613A6}" destId="{9E4853CA-4727-4F2D-B75F-C54A53BD18B5}" srcOrd="0" destOrd="0" parTransId="{46193316-8A14-434E-BC05-3697C602CD09}" sibTransId="{DDEEE113-1879-4FFF-A87C-0BD1B0DC9E75}"/>
    <dgm:cxn modelId="{79D3F6B1-8992-4918-822C-5360966BB7DB}" srcId="{549A56C1-94D2-461E-A173-79AABFE613A6}" destId="{BEFA211E-1D91-4B83-8F25-0E5D61451044}" srcOrd="3" destOrd="0" parTransId="{02309436-521A-42A4-8FF6-01CFF4864842}" sibTransId="{1F3D7993-26E4-4E6D-87B3-8C8CDBD076C9}"/>
    <dgm:cxn modelId="{7DA4E91D-5AC8-4E4E-90C6-05F895FE8449}" srcId="{BEFA211E-1D91-4B83-8F25-0E5D61451044}" destId="{B6C6B1B8-19A0-49CD-9D0E-99239DAE6E9A}" srcOrd="0" destOrd="0" parTransId="{FC6C4FD2-7A31-4520-B3DB-E5E545AA8841}" sibTransId="{7AD77F4D-152D-4144-84CE-0D6A26AF321B}"/>
    <dgm:cxn modelId="{BFE4D6E2-F3A3-4A1E-8128-C237F6EF3BCF}" type="presOf" srcId="{BEFA211E-1D91-4B83-8F25-0E5D61451044}" destId="{1299DA86-6619-4471-A254-26D0A7E821B2}" srcOrd="0" destOrd="0" presId="urn:microsoft.com/office/officeart/2005/8/layout/vList5"/>
    <dgm:cxn modelId="{41758412-26F1-43F8-A540-AF8AA9AF102D}" type="presOf" srcId="{0782C543-30D4-4634-B952-8EAB2BEBC8B5}" destId="{8942BF4B-C7A7-4CAD-A8BE-416B49F7454B}" srcOrd="0" destOrd="0" presId="urn:microsoft.com/office/officeart/2005/8/layout/vList5"/>
    <dgm:cxn modelId="{B8848582-DC34-4A00-859B-F0A00FD374FA}" srcId="{B872244B-7698-419A-A99D-F31FCB237B0B}" destId="{0782C543-30D4-4634-B952-8EAB2BEBC8B5}" srcOrd="0" destOrd="0" parTransId="{780AB453-DC0B-4002-9174-6FE8D3370AED}" sibTransId="{3D1EDAD4-E91A-4AF3-8E8D-F4E1409812A2}"/>
    <dgm:cxn modelId="{D5A8D287-292C-4A92-A5A6-6DC573A69A3D}" type="presOf" srcId="{549A56C1-94D2-461E-A173-79AABFE613A6}" destId="{641D3E61-2544-44C3-B29B-9194403573D4}" srcOrd="0" destOrd="0" presId="urn:microsoft.com/office/officeart/2005/8/layout/vList5"/>
    <dgm:cxn modelId="{9493A33A-8EEE-4012-A890-B4DBA043C056}" type="presOf" srcId="{1096F840-70C6-4A10-B1C9-B43CE0FA2A61}" destId="{B0DC5594-5074-4876-8520-4B126E5CE859}" srcOrd="0" destOrd="0" presId="urn:microsoft.com/office/officeart/2005/8/layout/vList5"/>
    <dgm:cxn modelId="{9B54B66F-A7F0-4E0B-91C1-1DF986B7413C}" type="presOf" srcId="{CFA9554C-73DF-4E58-B44D-D08AB94CE5BF}" destId="{8DAB08A8-52D5-437C-A0D5-C0C159157949}" srcOrd="0" destOrd="0" presId="urn:microsoft.com/office/officeart/2005/8/layout/vList5"/>
    <dgm:cxn modelId="{8A50B1B1-6D36-45A8-BB97-14D7F83AA4AA}" type="presOf" srcId="{9E4853CA-4727-4F2D-B75F-C54A53BD18B5}" destId="{285522E1-7AC5-46E4-B682-35895A350326}" srcOrd="0" destOrd="0" presId="urn:microsoft.com/office/officeart/2005/8/layout/vList5"/>
    <dgm:cxn modelId="{55CCF3B9-1515-4235-A2C0-E9FCC69C1E73}" srcId="{CFA9554C-73DF-4E58-B44D-D08AB94CE5BF}" destId="{A57BF957-FD93-4040-B22C-44819158E425}" srcOrd="0" destOrd="0" parTransId="{885263E3-FA57-4582-9D42-6C7EB3A57420}" sibTransId="{47F0F83A-B57D-40A4-92CC-AEC20AE31E05}"/>
    <dgm:cxn modelId="{68A9C801-6180-4D61-865C-88FAAFC7081C}" srcId="{549A56C1-94D2-461E-A173-79AABFE613A6}" destId="{BFE04003-F7C1-4019-99B7-B7DB5E4E69A8}" srcOrd="4" destOrd="0" parTransId="{66EED9A4-9C68-43B9-A560-35ED375C1069}" sibTransId="{DFE63C1B-E134-4CAE-8BA5-8CA925812902}"/>
    <dgm:cxn modelId="{378D0F18-EEF2-4ACC-81BE-711904C16345}" srcId="{549A56C1-94D2-461E-A173-79AABFE613A6}" destId="{B872244B-7698-419A-A99D-F31FCB237B0B}" srcOrd="1" destOrd="0" parTransId="{343BA930-E14A-48F7-BE41-929BC69E10A3}" sibTransId="{C1F588CA-70DE-4ACB-BD97-969181CEFF2A}"/>
    <dgm:cxn modelId="{0F455D4D-179B-4C01-AC50-D642A1E7A8E8}" type="presOf" srcId="{B6C6B1B8-19A0-49CD-9D0E-99239DAE6E9A}" destId="{7C1B1EE0-84E9-4535-942F-D4261DD45062}" srcOrd="0" destOrd="0" presId="urn:microsoft.com/office/officeart/2005/8/layout/vList5"/>
    <dgm:cxn modelId="{1FFF6E9F-9B2A-412E-8F33-151CD4B37A12}" type="presOf" srcId="{D7E6DD16-577A-4253-9D23-BA7F3BD8B16D}" destId="{0A74210D-F07D-4B25-A9B6-E0B3B2785872}" srcOrd="0" destOrd="0" presId="urn:microsoft.com/office/officeart/2005/8/layout/vList5"/>
    <dgm:cxn modelId="{1512B516-6798-45CE-BDA3-B086300DF4F0}" srcId="{BFE04003-F7C1-4019-99B7-B7DB5E4E69A8}" destId="{D7E6DD16-577A-4253-9D23-BA7F3BD8B16D}" srcOrd="0" destOrd="0" parTransId="{16EB99BB-EFFA-4D45-886A-0652365EAA66}" sibTransId="{4A9CA0D2-68B2-49B2-8CC3-B62EE0FD391D}"/>
    <dgm:cxn modelId="{D11063D3-5CA4-451E-B4A4-37A2EA9BC28B}" type="presOf" srcId="{BFE04003-F7C1-4019-99B7-B7DB5E4E69A8}" destId="{BFB65EF7-BC33-4319-A58F-0DFEBE5DE6A4}" srcOrd="0" destOrd="0" presId="urn:microsoft.com/office/officeart/2005/8/layout/vList5"/>
    <dgm:cxn modelId="{DB3CBD53-D1E9-4D9B-A8D7-C5AC067BA827}" type="presOf" srcId="{A57BF957-FD93-4040-B22C-44819158E425}" destId="{FFDEE71B-CCD3-49B4-8B67-87E5E7C823ED}" srcOrd="0" destOrd="0" presId="urn:microsoft.com/office/officeart/2005/8/layout/vList5"/>
    <dgm:cxn modelId="{1BB6AD64-10C7-47B1-AD33-2F4940F89BE0}" type="presParOf" srcId="{641D3E61-2544-44C3-B29B-9194403573D4}" destId="{E5BC9AE9-8A62-4222-A9D7-C7D058226763}" srcOrd="0" destOrd="0" presId="urn:microsoft.com/office/officeart/2005/8/layout/vList5"/>
    <dgm:cxn modelId="{5343A24B-E9C2-4549-BD99-C697C6EA6549}" type="presParOf" srcId="{E5BC9AE9-8A62-4222-A9D7-C7D058226763}" destId="{285522E1-7AC5-46E4-B682-35895A350326}" srcOrd="0" destOrd="0" presId="urn:microsoft.com/office/officeart/2005/8/layout/vList5"/>
    <dgm:cxn modelId="{A00FA20F-B902-405B-9BBC-BC65E5F05A1F}" type="presParOf" srcId="{E5BC9AE9-8A62-4222-A9D7-C7D058226763}" destId="{B0DC5594-5074-4876-8520-4B126E5CE859}" srcOrd="1" destOrd="0" presId="urn:microsoft.com/office/officeart/2005/8/layout/vList5"/>
    <dgm:cxn modelId="{3181805D-6E53-4D9E-9853-BF5880BD75F8}" type="presParOf" srcId="{641D3E61-2544-44C3-B29B-9194403573D4}" destId="{F6356BDF-C279-4E26-921D-E8E87C2E1A7F}" srcOrd="1" destOrd="0" presId="urn:microsoft.com/office/officeart/2005/8/layout/vList5"/>
    <dgm:cxn modelId="{FC6333F5-D93A-495B-9009-D57E0564E526}" type="presParOf" srcId="{641D3E61-2544-44C3-B29B-9194403573D4}" destId="{0A1731FF-485F-4E75-B353-C0ABFFEE9AF3}" srcOrd="2" destOrd="0" presId="urn:microsoft.com/office/officeart/2005/8/layout/vList5"/>
    <dgm:cxn modelId="{240E7ABC-307D-4C00-988E-2A5661CB1455}" type="presParOf" srcId="{0A1731FF-485F-4E75-B353-C0ABFFEE9AF3}" destId="{5D590BDC-C2C5-4D4F-B09D-0C5B4A81D397}" srcOrd="0" destOrd="0" presId="urn:microsoft.com/office/officeart/2005/8/layout/vList5"/>
    <dgm:cxn modelId="{85FF8B0A-6E39-42F2-BA80-B4C004F3DFA9}" type="presParOf" srcId="{0A1731FF-485F-4E75-B353-C0ABFFEE9AF3}" destId="{8942BF4B-C7A7-4CAD-A8BE-416B49F7454B}" srcOrd="1" destOrd="0" presId="urn:microsoft.com/office/officeart/2005/8/layout/vList5"/>
    <dgm:cxn modelId="{2EEE1CAA-B574-4D69-8877-1C2AA8CA7561}" type="presParOf" srcId="{641D3E61-2544-44C3-B29B-9194403573D4}" destId="{C2B98CCE-F53E-43B6-8D6F-57C5518D9363}" srcOrd="3" destOrd="0" presId="urn:microsoft.com/office/officeart/2005/8/layout/vList5"/>
    <dgm:cxn modelId="{74423FAA-0A43-4015-8138-7CB481A6987E}" type="presParOf" srcId="{641D3E61-2544-44C3-B29B-9194403573D4}" destId="{1D6CA8E6-8544-40F6-B69A-33E7C7B1072D}" srcOrd="4" destOrd="0" presId="urn:microsoft.com/office/officeart/2005/8/layout/vList5"/>
    <dgm:cxn modelId="{D4F7ED96-832F-4746-8067-A8195BDDF749}" type="presParOf" srcId="{1D6CA8E6-8544-40F6-B69A-33E7C7B1072D}" destId="{8DAB08A8-52D5-437C-A0D5-C0C159157949}" srcOrd="0" destOrd="0" presId="urn:microsoft.com/office/officeart/2005/8/layout/vList5"/>
    <dgm:cxn modelId="{EDF75AFC-6DDA-44EF-8950-D135D955DD3D}" type="presParOf" srcId="{1D6CA8E6-8544-40F6-B69A-33E7C7B1072D}" destId="{FFDEE71B-CCD3-49B4-8B67-87E5E7C823ED}" srcOrd="1" destOrd="0" presId="urn:microsoft.com/office/officeart/2005/8/layout/vList5"/>
    <dgm:cxn modelId="{FF1F4D23-6369-4F58-8360-5A9273EA02AC}" type="presParOf" srcId="{641D3E61-2544-44C3-B29B-9194403573D4}" destId="{A1935095-BB31-4C79-92C9-8697E8DD73E2}" srcOrd="5" destOrd="0" presId="urn:microsoft.com/office/officeart/2005/8/layout/vList5"/>
    <dgm:cxn modelId="{263517A9-4337-484E-A887-C4D72485B905}" type="presParOf" srcId="{641D3E61-2544-44C3-B29B-9194403573D4}" destId="{6CE4BD77-27AA-4113-A3D8-5EC477D60A1A}" srcOrd="6" destOrd="0" presId="urn:microsoft.com/office/officeart/2005/8/layout/vList5"/>
    <dgm:cxn modelId="{9F347BEE-116C-4641-A5A2-881F7E6A41DB}" type="presParOf" srcId="{6CE4BD77-27AA-4113-A3D8-5EC477D60A1A}" destId="{1299DA86-6619-4471-A254-26D0A7E821B2}" srcOrd="0" destOrd="0" presId="urn:microsoft.com/office/officeart/2005/8/layout/vList5"/>
    <dgm:cxn modelId="{B402C1C9-0107-4D34-9726-405BB822A5BA}" type="presParOf" srcId="{6CE4BD77-27AA-4113-A3D8-5EC477D60A1A}" destId="{7C1B1EE0-84E9-4535-942F-D4261DD45062}" srcOrd="1" destOrd="0" presId="urn:microsoft.com/office/officeart/2005/8/layout/vList5"/>
    <dgm:cxn modelId="{B47C6979-E38B-488B-A46B-BDFB10E26670}" type="presParOf" srcId="{641D3E61-2544-44C3-B29B-9194403573D4}" destId="{075E3E85-E67F-4B50-8EED-BE69248748FD}" srcOrd="7" destOrd="0" presId="urn:microsoft.com/office/officeart/2005/8/layout/vList5"/>
    <dgm:cxn modelId="{9DDB52EA-D638-468E-980E-770B77D5460E}" type="presParOf" srcId="{641D3E61-2544-44C3-B29B-9194403573D4}" destId="{0C686DC4-FFE1-431C-B58C-470208ED63AC}" srcOrd="8" destOrd="0" presId="urn:microsoft.com/office/officeart/2005/8/layout/vList5"/>
    <dgm:cxn modelId="{F32A6E49-B8F9-411E-B444-AA9A1490291B}" type="presParOf" srcId="{0C686DC4-FFE1-431C-B58C-470208ED63AC}" destId="{BFB65EF7-BC33-4319-A58F-0DFEBE5DE6A4}" srcOrd="0" destOrd="0" presId="urn:microsoft.com/office/officeart/2005/8/layout/vList5"/>
    <dgm:cxn modelId="{1270551F-EA71-47E4-BCFC-A7B38425F122}" type="presParOf" srcId="{0C686DC4-FFE1-431C-B58C-470208ED63AC}" destId="{0A74210D-F07D-4B25-A9B6-E0B3B2785872}" srcOrd="1" destOrd="0" presId="urn:microsoft.com/office/officeart/2005/8/layout/vList5"/>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49A56C1-94D2-461E-A173-79AABFE613A6}"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tr-TR"/>
        </a:p>
      </dgm:t>
    </dgm:pt>
    <dgm:pt modelId="{9E4853CA-4727-4F2D-B75F-C54A53BD18B5}">
      <dgm:prSet phldrT="[Text]"/>
      <dgm:spPr/>
      <dgm:t>
        <a:bodyPr lIns="0" rIns="0"/>
        <a:lstStyle/>
        <a:p>
          <a:pPr algn="l"/>
          <a:r>
            <a:rPr lang="tr-TR" dirty="0" smtClean="0"/>
            <a:t>İnşaat Mühendisi ve Mimar</a:t>
          </a:r>
          <a:endParaRPr lang="tr-TR" dirty="0"/>
        </a:p>
      </dgm:t>
    </dgm:pt>
    <dgm:pt modelId="{46193316-8A14-434E-BC05-3697C602CD09}" type="parTrans" cxnId="{F5C9D6A8-CC24-43F4-A7B8-BDC9B261ECEB}">
      <dgm:prSet/>
      <dgm:spPr/>
      <dgm:t>
        <a:bodyPr/>
        <a:lstStyle/>
        <a:p>
          <a:endParaRPr lang="tr-TR"/>
        </a:p>
      </dgm:t>
    </dgm:pt>
    <dgm:pt modelId="{DDEEE113-1879-4FFF-A87C-0BD1B0DC9E75}" type="sibTrans" cxnId="{F5C9D6A8-CC24-43F4-A7B8-BDC9B261ECEB}">
      <dgm:prSet/>
      <dgm:spPr/>
      <dgm:t>
        <a:bodyPr/>
        <a:lstStyle/>
        <a:p>
          <a:endParaRPr lang="tr-TR"/>
        </a:p>
      </dgm:t>
    </dgm:pt>
    <dgm:pt modelId="{1096F840-70C6-4A10-B1C9-B43CE0FA2A61}">
      <dgm:prSet phldrT="[Text]" custT="1"/>
      <dgm:spPr/>
      <dgm:t>
        <a:bodyPr/>
        <a:lstStyle/>
        <a:p>
          <a:r>
            <a:rPr lang="tr-TR" sz="2400" dirty="0" smtClean="0"/>
            <a:t>30.000m</a:t>
          </a:r>
          <a:r>
            <a:rPr lang="tr-TR" sz="2400" baseline="30000" dirty="0" smtClean="0"/>
            <a:t>2</a:t>
          </a:r>
          <a:r>
            <a:rPr lang="tr-TR" sz="2400" baseline="0" dirty="0" smtClean="0"/>
            <a:t>  </a:t>
          </a:r>
          <a:endParaRPr lang="tr-TR" sz="2400" dirty="0"/>
        </a:p>
      </dgm:t>
    </dgm:pt>
    <dgm:pt modelId="{2195647F-ED19-45FD-BEF2-279B6BA35CFB}" type="parTrans" cxnId="{512C3B9C-D809-4B49-969F-B9FD725663AB}">
      <dgm:prSet/>
      <dgm:spPr/>
      <dgm:t>
        <a:bodyPr/>
        <a:lstStyle/>
        <a:p>
          <a:endParaRPr lang="tr-TR"/>
        </a:p>
      </dgm:t>
    </dgm:pt>
    <dgm:pt modelId="{F2528243-F597-473F-80DE-4A9A09287DDA}" type="sibTrans" cxnId="{512C3B9C-D809-4B49-969F-B9FD725663AB}">
      <dgm:prSet/>
      <dgm:spPr/>
      <dgm:t>
        <a:bodyPr/>
        <a:lstStyle/>
        <a:p>
          <a:endParaRPr lang="tr-TR"/>
        </a:p>
      </dgm:t>
    </dgm:pt>
    <dgm:pt modelId="{B872244B-7698-419A-A99D-F31FCB237B0B}">
      <dgm:prSet phldrT="[Text]"/>
      <dgm:spPr/>
      <dgm:t>
        <a:bodyPr/>
        <a:lstStyle/>
        <a:p>
          <a:pPr algn="l"/>
          <a:r>
            <a:rPr lang="tr-TR" dirty="0" smtClean="0"/>
            <a:t>Makine Mühendisi</a:t>
          </a:r>
          <a:endParaRPr lang="tr-TR" dirty="0"/>
        </a:p>
      </dgm:t>
    </dgm:pt>
    <dgm:pt modelId="{343BA930-E14A-48F7-BE41-929BC69E10A3}" type="parTrans" cxnId="{378D0F18-EEF2-4ACC-81BE-711904C16345}">
      <dgm:prSet/>
      <dgm:spPr/>
      <dgm:t>
        <a:bodyPr/>
        <a:lstStyle/>
        <a:p>
          <a:endParaRPr lang="tr-TR"/>
        </a:p>
      </dgm:t>
    </dgm:pt>
    <dgm:pt modelId="{C1F588CA-70DE-4ACB-BD97-969181CEFF2A}" type="sibTrans" cxnId="{378D0F18-EEF2-4ACC-81BE-711904C16345}">
      <dgm:prSet/>
      <dgm:spPr/>
      <dgm:t>
        <a:bodyPr/>
        <a:lstStyle/>
        <a:p>
          <a:endParaRPr lang="tr-TR"/>
        </a:p>
      </dgm:t>
    </dgm:pt>
    <dgm:pt modelId="{0782C543-30D4-4634-B952-8EAB2BEBC8B5}">
      <dgm:prSet phldrT="[Text]" custT="1"/>
      <dgm:spPr/>
      <dgm:t>
        <a:bodyPr/>
        <a:lstStyle/>
        <a:p>
          <a:r>
            <a:rPr lang="tr-TR" sz="2400" dirty="0" smtClean="0"/>
            <a:t>60.000m</a:t>
          </a:r>
          <a:r>
            <a:rPr lang="tr-TR" sz="2400" baseline="30000" dirty="0" smtClean="0"/>
            <a:t>2</a:t>
          </a:r>
          <a:endParaRPr lang="tr-TR" sz="2400" dirty="0"/>
        </a:p>
      </dgm:t>
    </dgm:pt>
    <dgm:pt modelId="{780AB453-DC0B-4002-9174-6FE8D3370AED}" type="parTrans" cxnId="{B8848582-DC34-4A00-859B-F0A00FD374FA}">
      <dgm:prSet/>
      <dgm:spPr/>
      <dgm:t>
        <a:bodyPr/>
        <a:lstStyle/>
        <a:p>
          <a:endParaRPr lang="tr-TR"/>
        </a:p>
      </dgm:t>
    </dgm:pt>
    <dgm:pt modelId="{3D1EDAD4-E91A-4AF3-8E8D-F4E1409812A2}" type="sibTrans" cxnId="{B8848582-DC34-4A00-859B-F0A00FD374FA}">
      <dgm:prSet/>
      <dgm:spPr/>
      <dgm:t>
        <a:bodyPr/>
        <a:lstStyle/>
        <a:p>
          <a:endParaRPr lang="tr-TR"/>
        </a:p>
      </dgm:t>
    </dgm:pt>
    <dgm:pt modelId="{CFA9554C-73DF-4E58-B44D-D08AB94CE5BF}">
      <dgm:prSet phldrT="[Text]"/>
      <dgm:spPr/>
      <dgm:t>
        <a:bodyPr/>
        <a:lstStyle/>
        <a:p>
          <a:pPr algn="l"/>
          <a:r>
            <a:rPr lang="tr-TR" dirty="0" smtClean="0"/>
            <a:t>Elektrik Mühendisi</a:t>
          </a:r>
          <a:endParaRPr lang="tr-TR" dirty="0"/>
        </a:p>
      </dgm:t>
    </dgm:pt>
    <dgm:pt modelId="{AA741824-6D2B-4F49-B67D-AC922D3A9F54}" type="parTrans" cxnId="{0BAA6B7A-DD99-4D72-B26E-91F3309A2F25}">
      <dgm:prSet/>
      <dgm:spPr/>
      <dgm:t>
        <a:bodyPr/>
        <a:lstStyle/>
        <a:p>
          <a:endParaRPr lang="tr-TR"/>
        </a:p>
      </dgm:t>
    </dgm:pt>
    <dgm:pt modelId="{F5D1C5CC-0137-43F7-83E2-B037B248F561}" type="sibTrans" cxnId="{0BAA6B7A-DD99-4D72-B26E-91F3309A2F25}">
      <dgm:prSet/>
      <dgm:spPr/>
      <dgm:t>
        <a:bodyPr/>
        <a:lstStyle/>
        <a:p>
          <a:endParaRPr lang="tr-TR"/>
        </a:p>
      </dgm:t>
    </dgm:pt>
    <dgm:pt modelId="{A57BF957-FD93-4040-B22C-44819158E425}">
      <dgm:prSet phldrT="[Text]" custT="1"/>
      <dgm:spPr/>
      <dgm:t>
        <a:bodyPr/>
        <a:lstStyle/>
        <a:p>
          <a:r>
            <a:rPr lang="tr-TR" sz="2400" dirty="0" smtClean="0"/>
            <a:t>120.000m</a:t>
          </a:r>
          <a:r>
            <a:rPr lang="tr-TR" sz="2400" baseline="30000" dirty="0" smtClean="0"/>
            <a:t>2</a:t>
          </a:r>
          <a:endParaRPr lang="tr-TR" sz="2400" dirty="0"/>
        </a:p>
      </dgm:t>
    </dgm:pt>
    <dgm:pt modelId="{885263E3-FA57-4582-9D42-6C7EB3A57420}" type="parTrans" cxnId="{55CCF3B9-1515-4235-A2C0-E9FCC69C1E73}">
      <dgm:prSet/>
      <dgm:spPr/>
      <dgm:t>
        <a:bodyPr/>
        <a:lstStyle/>
        <a:p>
          <a:endParaRPr lang="tr-TR"/>
        </a:p>
      </dgm:t>
    </dgm:pt>
    <dgm:pt modelId="{47F0F83A-B57D-40A4-92CC-AEC20AE31E05}" type="sibTrans" cxnId="{55CCF3B9-1515-4235-A2C0-E9FCC69C1E73}">
      <dgm:prSet/>
      <dgm:spPr/>
      <dgm:t>
        <a:bodyPr/>
        <a:lstStyle/>
        <a:p>
          <a:endParaRPr lang="tr-TR"/>
        </a:p>
      </dgm:t>
    </dgm:pt>
    <dgm:pt modelId="{641D3E61-2544-44C3-B29B-9194403573D4}" type="pres">
      <dgm:prSet presAssocID="{549A56C1-94D2-461E-A173-79AABFE613A6}" presName="Name0" presStyleCnt="0">
        <dgm:presLayoutVars>
          <dgm:dir/>
          <dgm:animLvl val="lvl"/>
          <dgm:resizeHandles val="exact"/>
        </dgm:presLayoutVars>
      </dgm:prSet>
      <dgm:spPr/>
      <dgm:t>
        <a:bodyPr/>
        <a:lstStyle/>
        <a:p>
          <a:endParaRPr lang="tr-TR"/>
        </a:p>
      </dgm:t>
    </dgm:pt>
    <dgm:pt modelId="{E5BC9AE9-8A62-4222-A9D7-C7D058226763}" type="pres">
      <dgm:prSet presAssocID="{9E4853CA-4727-4F2D-B75F-C54A53BD18B5}" presName="linNode" presStyleCnt="0"/>
      <dgm:spPr/>
    </dgm:pt>
    <dgm:pt modelId="{285522E1-7AC5-46E4-B682-35895A350326}" type="pres">
      <dgm:prSet presAssocID="{9E4853CA-4727-4F2D-B75F-C54A53BD18B5}" presName="parentText" presStyleLbl="node1" presStyleIdx="0" presStyleCnt="3" custScaleX="459258" custLinFactNeighborX="-19" custLinFactNeighborY="-172">
        <dgm:presLayoutVars>
          <dgm:chMax val="1"/>
          <dgm:bulletEnabled val="1"/>
        </dgm:presLayoutVars>
      </dgm:prSet>
      <dgm:spPr/>
      <dgm:t>
        <a:bodyPr/>
        <a:lstStyle/>
        <a:p>
          <a:endParaRPr lang="tr-TR"/>
        </a:p>
      </dgm:t>
    </dgm:pt>
    <dgm:pt modelId="{B0DC5594-5074-4876-8520-4B126E5CE859}" type="pres">
      <dgm:prSet presAssocID="{9E4853CA-4727-4F2D-B75F-C54A53BD18B5}" presName="descendantText" presStyleLbl="alignAccFollowNode1" presStyleIdx="0" presStyleCnt="3">
        <dgm:presLayoutVars>
          <dgm:bulletEnabled val="1"/>
        </dgm:presLayoutVars>
      </dgm:prSet>
      <dgm:spPr/>
      <dgm:t>
        <a:bodyPr/>
        <a:lstStyle/>
        <a:p>
          <a:endParaRPr lang="tr-TR"/>
        </a:p>
      </dgm:t>
    </dgm:pt>
    <dgm:pt modelId="{F6356BDF-C279-4E26-921D-E8E87C2E1A7F}" type="pres">
      <dgm:prSet presAssocID="{DDEEE113-1879-4FFF-A87C-0BD1B0DC9E75}" presName="sp" presStyleCnt="0"/>
      <dgm:spPr/>
    </dgm:pt>
    <dgm:pt modelId="{0A1731FF-485F-4E75-B353-C0ABFFEE9AF3}" type="pres">
      <dgm:prSet presAssocID="{B872244B-7698-419A-A99D-F31FCB237B0B}" presName="linNode" presStyleCnt="0"/>
      <dgm:spPr/>
    </dgm:pt>
    <dgm:pt modelId="{5D590BDC-C2C5-4D4F-B09D-0C5B4A81D397}" type="pres">
      <dgm:prSet presAssocID="{B872244B-7698-419A-A99D-F31FCB237B0B}" presName="parentText" presStyleLbl="node1" presStyleIdx="1" presStyleCnt="3" custScaleX="475252">
        <dgm:presLayoutVars>
          <dgm:chMax val="1"/>
          <dgm:bulletEnabled val="1"/>
        </dgm:presLayoutVars>
      </dgm:prSet>
      <dgm:spPr/>
      <dgm:t>
        <a:bodyPr/>
        <a:lstStyle/>
        <a:p>
          <a:endParaRPr lang="tr-TR"/>
        </a:p>
      </dgm:t>
    </dgm:pt>
    <dgm:pt modelId="{8942BF4B-C7A7-4CAD-A8BE-416B49F7454B}" type="pres">
      <dgm:prSet presAssocID="{B872244B-7698-419A-A99D-F31FCB237B0B}" presName="descendantText" presStyleLbl="alignAccFollowNode1" presStyleIdx="1" presStyleCnt="3">
        <dgm:presLayoutVars>
          <dgm:bulletEnabled val="1"/>
        </dgm:presLayoutVars>
      </dgm:prSet>
      <dgm:spPr/>
      <dgm:t>
        <a:bodyPr/>
        <a:lstStyle/>
        <a:p>
          <a:endParaRPr lang="tr-TR"/>
        </a:p>
      </dgm:t>
    </dgm:pt>
    <dgm:pt modelId="{C2B98CCE-F53E-43B6-8D6F-57C5518D9363}" type="pres">
      <dgm:prSet presAssocID="{C1F588CA-70DE-4ACB-BD97-969181CEFF2A}" presName="sp" presStyleCnt="0"/>
      <dgm:spPr/>
    </dgm:pt>
    <dgm:pt modelId="{1D6CA8E6-8544-40F6-B69A-33E7C7B1072D}" type="pres">
      <dgm:prSet presAssocID="{CFA9554C-73DF-4E58-B44D-D08AB94CE5BF}" presName="linNode" presStyleCnt="0"/>
      <dgm:spPr/>
    </dgm:pt>
    <dgm:pt modelId="{8DAB08A8-52D5-437C-A0D5-C0C159157949}" type="pres">
      <dgm:prSet presAssocID="{CFA9554C-73DF-4E58-B44D-D08AB94CE5BF}" presName="parentText" presStyleLbl="node1" presStyleIdx="2" presStyleCnt="3" custScaleX="483576">
        <dgm:presLayoutVars>
          <dgm:chMax val="1"/>
          <dgm:bulletEnabled val="1"/>
        </dgm:presLayoutVars>
      </dgm:prSet>
      <dgm:spPr/>
      <dgm:t>
        <a:bodyPr/>
        <a:lstStyle/>
        <a:p>
          <a:endParaRPr lang="tr-TR"/>
        </a:p>
      </dgm:t>
    </dgm:pt>
    <dgm:pt modelId="{FFDEE71B-CCD3-49B4-8B67-87E5E7C823ED}" type="pres">
      <dgm:prSet presAssocID="{CFA9554C-73DF-4E58-B44D-D08AB94CE5BF}" presName="descendantText" presStyleLbl="alignAccFollowNode1" presStyleIdx="2" presStyleCnt="3">
        <dgm:presLayoutVars>
          <dgm:bulletEnabled val="1"/>
        </dgm:presLayoutVars>
      </dgm:prSet>
      <dgm:spPr/>
      <dgm:t>
        <a:bodyPr/>
        <a:lstStyle/>
        <a:p>
          <a:endParaRPr lang="tr-TR"/>
        </a:p>
      </dgm:t>
    </dgm:pt>
  </dgm:ptLst>
  <dgm:cxnLst>
    <dgm:cxn modelId="{0BAA6B7A-DD99-4D72-B26E-91F3309A2F25}" srcId="{549A56C1-94D2-461E-A173-79AABFE613A6}" destId="{CFA9554C-73DF-4E58-B44D-D08AB94CE5BF}" srcOrd="2" destOrd="0" parTransId="{AA741824-6D2B-4F49-B67D-AC922D3A9F54}" sibTransId="{F5D1C5CC-0137-43F7-83E2-B037B248F561}"/>
    <dgm:cxn modelId="{6C3B8610-5B1E-4E98-A580-C62A63D9E924}" type="presOf" srcId="{CFA9554C-73DF-4E58-B44D-D08AB94CE5BF}" destId="{8DAB08A8-52D5-437C-A0D5-C0C159157949}" srcOrd="0" destOrd="0" presId="urn:microsoft.com/office/officeart/2005/8/layout/vList5"/>
    <dgm:cxn modelId="{512C3B9C-D809-4B49-969F-B9FD725663AB}" srcId="{9E4853CA-4727-4F2D-B75F-C54A53BD18B5}" destId="{1096F840-70C6-4A10-B1C9-B43CE0FA2A61}" srcOrd="0" destOrd="0" parTransId="{2195647F-ED19-45FD-BEF2-279B6BA35CFB}" sibTransId="{F2528243-F597-473F-80DE-4A9A09287DDA}"/>
    <dgm:cxn modelId="{F5C9D6A8-CC24-43F4-A7B8-BDC9B261ECEB}" srcId="{549A56C1-94D2-461E-A173-79AABFE613A6}" destId="{9E4853CA-4727-4F2D-B75F-C54A53BD18B5}" srcOrd="0" destOrd="0" parTransId="{46193316-8A14-434E-BC05-3697C602CD09}" sibTransId="{DDEEE113-1879-4FFF-A87C-0BD1B0DC9E75}"/>
    <dgm:cxn modelId="{A3B645F2-0DA6-4ABE-9F07-D5ACF3E9101D}" type="presOf" srcId="{A57BF957-FD93-4040-B22C-44819158E425}" destId="{FFDEE71B-CCD3-49B4-8B67-87E5E7C823ED}" srcOrd="0" destOrd="0" presId="urn:microsoft.com/office/officeart/2005/8/layout/vList5"/>
    <dgm:cxn modelId="{B8848582-DC34-4A00-859B-F0A00FD374FA}" srcId="{B872244B-7698-419A-A99D-F31FCB237B0B}" destId="{0782C543-30D4-4634-B952-8EAB2BEBC8B5}" srcOrd="0" destOrd="0" parTransId="{780AB453-DC0B-4002-9174-6FE8D3370AED}" sibTransId="{3D1EDAD4-E91A-4AF3-8E8D-F4E1409812A2}"/>
    <dgm:cxn modelId="{D5506E0F-C5BF-45B0-880A-6153B69F6DA8}" type="presOf" srcId="{1096F840-70C6-4A10-B1C9-B43CE0FA2A61}" destId="{B0DC5594-5074-4876-8520-4B126E5CE859}" srcOrd="0" destOrd="0" presId="urn:microsoft.com/office/officeart/2005/8/layout/vList5"/>
    <dgm:cxn modelId="{BFA76007-083B-4242-B540-0651CC2C082B}" type="presOf" srcId="{B872244B-7698-419A-A99D-F31FCB237B0B}" destId="{5D590BDC-C2C5-4D4F-B09D-0C5B4A81D397}" srcOrd="0" destOrd="0" presId="urn:microsoft.com/office/officeart/2005/8/layout/vList5"/>
    <dgm:cxn modelId="{168D8BD1-9BA8-4A1E-B1AA-B312EC0D6ED2}" type="presOf" srcId="{549A56C1-94D2-461E-A173-79AABFE613A6}" destId="{641D3E61-2544-44C3-B29B-9194403573D4}" srcOrd="0" destOrd="0" presId="urn:microsoft.com/office/officeart/2005/8/layout/vList5"/>
    <dgm:cxn modelId="{55CCF3B9-1515-4235-A2C0-E9FCC69C1E73}" srcId="{CFA9554C-73DF-4E58-B44D-D08AB94CE5BF}" destId="{A57BF957-FD93-4040-B22C-44819158E425}" srcOrd="0" destOrd="0" parTransId="{885263E3-FA57-4582-9D42-6C7EB3A57420}" sibTransId="{47F0F83A-B57D-40A4-92CC-AEC20AE31E05}"/>
    <dgm:cxn modelId="{D2C274FB-9BF0-45CB-A3D8-6B5A275E3DB1}" type="presOf" srcId="{9E4853CA-4727-4F2D-B75F-C54A53BD18B5}" destId="{285522E1-7AC5-46E4-B682-35895A350326}" srcOrd="0" destOrd="0" presId="urn:microsoft.com/office/officeart/2005/8/layout/vList5"/>
    <dgm:cxn modelId="{378D0F18-EEF2-4ACC-81BE-711904C16345}" srcId="{549A56C1-94D2-461E-A173-79AABFE613A6}" destId="{B872244B-7698-419A-A99D-F31FCB237B0B}" srcOrd="1" destOrd="0" parTransId="{343BA930-E14A-48F7-BE41-929BC69E10A3}" sibTransId="{C1F588CA-70DE-4ACB-BD97-969181CEFF2A}"/>
    <dgm:cxn modelId="{9F8A6B25-1C8B-4225-A3CB-B4F9FDD2312F}" type="presOf" srcId="{0782C543-30D4-4634-B952-8EAB2BEBC8B5}" destId="{8942BF4B-C7A7-4CAD-A8BE-416B49F7454B}" srcOrd="0" destOrd="0" presId="urn:microsoft.com/office/officeart/2005/8/layout/vList5"/>
    <dgm:cxn modelId="{7CCB99C4-4649-48BA-B24F-02DE5A98B7C3}" type="presParOf" srcId="{641D3E61-2544-44C3-B29B-9194403573D4}" destId="{E5BC9AE9-8A62-4222-A9D7-C7D058226763}" srcOrd="0" destOrd="0" presId="urn:microsoft.com/office/officeart/2005/8/layout/vList5"/>
    <dgm:cxn modelId="{3D10A0BD-73A7-4B40-ACF2-C08E4B22DB92}" type="presParOf" srcId="{E5BC9AE9-8A62-4222-A9D7-C7D058226763}" destId="{285522E1-7AC5-46E4-B682-35895A350326}" srcOrd="0" destOrd="0" presId="urn:microsoft.com/office/officeart/2005/8/layout/vList5"/>
    <dgm:cxn modelId="{BE7D81DC-F33A-4E7B-BBBA-4E8F1C508406}" type="presParOf" srcId="{E5BC9AE9-8A62-4222-A9D7-C7D058226763}" destId="{B0DC5594-5074-4876-8520-4B126E5CE859}" srcOrd="1" destOrd="0" presId="urn:microsoft.com/office/officeart/2005/8/layout/vList5"/>
    <dgm:cxn modelId="{942EFBBF-8F98-4107-B149-CE1748E2BADA}" type="presParOf" srcId="{641D3E61-2544-44C3-B29B-9194403573D4}" destId="{F6356BDF-C279-4E26-921D-E8E87C2E1A7F}" srcOrd="1" destOrd="0" presId="urn:microsoft.com/office/officeart/2005/8/layout/vList5"/>
    <dgm:cxn modelId="{9CFE9EF3-8DD2-48C9-8FD1-8FD9F5D704A2}" type="presParOf" srcId="{641D3E61-2544-44C3-B29B-9194403573D4}" destId="{0A1731FF-485F-4E75-B353-C0ABFFEE9AF3}" srcOrd="2" destOrd="0" presId="urn:microsoft.com/office/officeart/2005/8/layout/vList5"/>
    <dgm:cxn modelId="{6776860A-AE14-4FE8-8334-CDBD8E70E078}" type="presParOf" srcId="{0A1731FF-485F-4E75-B353-C0ABFFEE9AF3}" destId="{5D590BDC-C2C5-4D4F-B09D-0C5B4A81D397}" srcOrd="0" destOrd="0" presId="urn:microsoft.com/office/officeart/2005/8/layout/vList5"/>
    <dgm:cxn modelId="{825D29E3-CA3A-4D17-8614-1694CE8737F6}" type="presParOf" srcId="{0A1731FF-485F-4E75-B353-C0ABFFEE9AF3}" destId="{8942BF4B-C7A7-4CAD-A8BE-416B49F7454B}" srcOrd="1" destOrd="0" presId="urn:microsoft.com/office/officeart/2005/8/layout/vList5"/>
    <dgm:cxn modelId="{D82D60A6-EEBA-4864-A161-3E0D4F015275}" type="presParOf" srcId="{641D3E61-2544-44C3-B29B-9194403573D4}" destId="{C2B98CCE-F53E-43B6-8D6F-57C5518D9363}" srcOrd="3" destOrd="0" presId="urn:microsoft.com/office/officeart/2005/8/layout/vList5"/>
    <dgm:cxn modelId="{8C2D3D1A-D3D9-4998-A72A-797B08E8BD95}" type="presParOf" srcId="{641D3E61-2544-44C3-B29B-9194403573D4}" destId="{1D6CA8E6-8544-40F6-B69A-33E7C7B1072D}" srcOrd="4" destOrd="0" presId="urn:microsoft.com/office/officeart/2005/8/layout/vList5"/>
    <dgm:cxn modelId="{5F6ED147-27CD-4631-96B4-8E0E861D6D3D}" type="presParOf" srcId="{1D6CA8E6-8544-40F6-B69A-33E7C7B1072D}" destId="{8DAB08A8-52D5-437C-A0D5-C0C159157949}" srcOrd="0" destOrd="0" presId="urn:microsoft.com/office/officeart/2005/8/layout/vList5"/>
    <dgm:cxn modelId="{22F06D5D-BB37-4370-AD5A-57A1977B9DE7}" type="presParOf" srcId="{1D6CA8E6-8544-40F6-B69A-33E7C7B1072D}" destId="{FFDEE71B-CCD3-49B4-8B67-87E5E7C823ED}" srcOrd="1" destOrd="0" presId="urn:microsoft.com/office/officeart/2005/8/layout/vList5"/>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49A56C1-94D2-461E-A173-79AABFE613A6}"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tr-TR"/>
        </a:p>
      </dgm:t>
    </dgm:pt>
    <dgm:pt modelId="{9E4853CA-4727-4F2D-B75F-C54A53BD18B5}">
      <dgm:prSet phldrT="[Text]"/>
      <dgm:spPr/>
      <dgm:t>
        <a:bodyPr lIns="0" rIns="0"/>
        <a:lstStyle/>
        <a:p>
          <a:pPr algn="l"/>
          <a:r>
            <a:rPr lang="tr-TR" dirty="0" smtClean="0"/>
            <a:t>Teknik Öğretmen (İnş.-Mak.- Elkt.)</a:t>
          </a:r>
          <a:endParaRPr lang="tr-TR" dirty="0"/>
        </a:p>
      </dgm:t>
    </dgm:pt>
    <dgm:pt modelId="{46193316-8A14-434E-BC05-3697C602CD09}" type="parTrans" cxnId="{F5C9D6A8-CC24-43F4-A7B8-BDC9B261ECEB}">
      <dgm:prSet/>
      <dgm:spPr/>
      <dgm:t>
        <a:bodyPr/>
        <a:lstStyle/>
        <a:p>
          <a:endParaRPr lang="tr-TR"/>
        </a:p>
      </dgm:t>
    </dgm:pt>
    <dgm:pt modelId="{DDEEE113-1879-4FFF-A87C-0BD1B0DC9E75}" type="sibTrans" cxnId="{F5C9D6A8-CC24-43F4-A7B8-BDC9B261ECEB}">
      <dgm:prSet/>
      <dgm:spPr/>
      <dgm:t>
        <a:bodyPr/>
        <a:lstStyle/>
        <a:p>
          <a:endParaRPr lang="tr-TR"/>
        </a:p>
      </dgm:t>
    </dgm:pt>
    <dgm:pt modelId="{1096F840-70C6-4A10-B1C9-B43CE0FA2A61}">
      <dgm:prSet phldrT="[Text]" custT="1"/>
      <dgm:spPr/>
      <dgm:t>
        <a:bodyPr/>
        <a:lstStyle/>
        <a:p>
          <a:r>
            <a:rPr lang="tr-TR" sz="2400" dirty="0" smtClean="0"/>
            <a:t>15.000m</a:t>
          </a:r>
          <a:r>
            <a:rPr lang="tr-TR" sz="2400" baseline="30000" dirty="0" smtClean="0"/>
            <a:t>2</a:t>
          </a:r>
          <a:r>
            <a:rPr lang="tr-TR" sz="2400" baseline="0" dirty="0" smtClean="0"/>
            <a:t>  </a:t>
          </a:r>
          <a:endParaRPr lang="tr-TR" sz="2400" dirty="0"/>
        </a:p>
      </dgm:t>
    </dgm:pt>
    <dgm:pt modelId="{2195647F-ED19-45FD-BEF2-279B6BA35CFB}" type="parTrans" cxnId="{512C3B9C-D809-4B49-969F-B9FD725663AB}">
      <dgm:prSet/>
      <dgm:spPr/>
      <dgm:t>
        <a:bodyPr/>
        <a:lstStyle/>
        <a:p>
          <a:endParaRPr lang="tr-TR"/>
        </a:p>
      </dgm:t>
    </dgm:pt>
    <dgm:pt modelId="{F2528243-F597-473F-80DE-4A9A09287DDA}" type="sibTrans" cxnId="{512C3B9C-D809-4B49-969F-B9FD725663AB}">
      <dgm:prSet/>
      <dgm:spPr/>
      <dgm:t>
        <a:bodyPr/>
        <a:lstStyle/>
        <a:p>
          <a:endParaRPr lang="tr-TR"/>
        </a:p>
      </dgm:t>
    </dgm:pt>
    <dgm:pt modelId="{B872244B-7698-419A-A99D-F31FCB237B0B}">
      <dgm:prSet phldrT="[Text]"/>
      <dgm:spPr/>
      <dgm:t>
        <a:bodyPr/>
        <a:lstStyle/>
        <a:p>
          <a:pPr algn="l"/>
          <a:r>
            <a:rPr lang="tr-TR" dirty="0" smtClean="0"/>
            <a:t>Tekniker  (İnş.-Mak.- Elkt.) </a:t>
          </a:r>
          <a:endParaRPr lang="tr-TR" dirty="0"/>
        </a:p>
      </dgm:t>
    </dgm:pt>
    <dgm:pt modelId="{343BA930-E14A-48F7-BE41-929BC69E10A3}" type="parTrans" cxnId="{378D0F18-EEF2-4ACC-81BE-711904C16345}">
      <dgm:prSet/>
      <dgm:spPr/>
      <dgm:t>
        <a:bodyPr/>
        <a:lstStyle/>
        <a:p>
          <a:endParaRPr lang="tr-TR"/>
        </a:p>
      </dgm:t>
    </dgm:pt>
    <dgm:pt modelId="{C1F588CA-70DE-4ACB-BD97-969181CEFF2A}" type="sibTrans" cxnId="{378D0F18-EEF2-4ACC-81BE-711904C16345}">
      <dgm:prSet/>
      <dgm:spPr/>
      <dgm:t>
        <a:bodyPr/>
        <a:lstStyle/>
        <a:p>
          <a:endParaRPr lang="tr-TR"/>
        </a:p>
      </dgm:t>
    </dgm:pt>
    <dgm:pt modelId="{0782C543-30D4-4634-B952-8EAB2BEBC8B5}">
      <dgm:prSet phldrT="[Text]" custT="1"/>
      <dgm:spPr/>
      <dgm:t>
        <a:bodyPr/>
        <a:lstStyle/>
        <a:p>
          <a:r>
            <a:rPr lang="tr-TR" sz="2400" dirty="0" smtClean="0"/>
            <a:t>10.000m</a:t>
          </a:r>
          <a:r>
            <a:rPr lang="tr-TR" sz="2400" baseline="30000" dirty="0" smtClean="0"/>
            <a:t>2</a:t>
          </a:r>
          <a:endParaRPr lang="tr-TR" sz="2400" dirty="0"/>
        </a:p>
      </dgm:t>
    </dgm:pt>
    <dgm:pt modelId="{780AB453-DC0B-4002-9174-6FE8D3370AED}" type="parTrans" cxnId="{B8848582-DC34-4A00-859B-F0A00FD374FA}">
      <dgm:prSet/>
      <dgm:spPr/>
      <dgm:t>
        <a:bodyPr/>
        <a:lstStyle/>
        <a:p>
          <a:endParaRPr lang="tr-TR"/>
        </a:p>
      </dgm:t>
    </dgm:pt>
    <dgm:pt modelId="{3D1EDAD4-E91A-4AF3-8E8D-F4E1409812A2}" type="sibTrans" cxnId="{B8848582-DC34-4A00-859B-F0A00FD374FA}">
      <dgm:prSet/>
      <dgm:spPr/>
      <dgm:t>
        <a:bodyPr/>
        <a:lstStyle/>
        <a:p>
          <a:endParaRPr lang="tr-TR"/>
        </a:p>
      </dgm:t>
    </dgm:pt>
    <dgm:pt modelId="{CFA9554C-73DF-4E58-B44D-D08AB94CE5BF}">
      <dgm:prSet phldrT="[Text]"/>
      <dgm:spPr/>
      <dgm:t>
        <a:bodyPr/>
        <a:lstStyle/>
        <a:p>
          <a:pPr algn="l"/>
          <a:r>
            <a:rPr lang="tr-TR" dirty="0" smtClean="0"/>
            <a:t>Teknisyen  (İnş.-Mak.- Elkt.) </a:t>
          </a:r>
          <a:endParaRPr lang="tr-TR" dirty="0"/>
        </a:p>
      </dgm:t>
    </dgm:pt>
    <dgm:pt modelId="{AA741824-6D2B-4F49-B67D-AC922D3A9F54}" type="parTrans" cxnId="{0BAA6B7A-DD99-4D72-B26E-91F3309A2F25}">
      <dgm:prSet/>
      <dgm:spPr/>
      <dgm:t>
        <a:bodyPr/>
        <a:lstStyle/>
        <a:p>
          <a:endParaRPr lang="tr-TR"/>
        </a:p>
      </dgm:t>
    </dgm:pt>
    <dgm:pt modelId="{F5D1C5CC-0137-43F7-83E2-B037B248F561}" type="sibTrans" cxnId="{0BAA6B7A-DD99-4D72-B26E-91F3309A2F25}">
      <dgm:prSet/>
      <dgm:spPr/>
      <dgm:t>
        <a:bodyPr/>
        <a:lstStyle/>
        <a:p>
          <a:endParaRPr lang="tr-TR"/>
        </a:p>
      </dgm:t>
    </dgm:pt>
    <dgm:pt modelId="{A57BF957-FD93-4040-B22C-44819158E425}">
      <dgm:prSet phldrT="[Text]" custT="1"/>
      <dgm:spPr/>
      <dgm:t>
        <a:bodyPr/>
        <a:lstStyle/>
        <a:p>
          <a:r>
            <a:rPr lang="tr-TR" sz="2400" dirty="0" smtClean="0"/>
            <a:t>5.000m</a:t>
          </a:r>
          <a:r>
            <a:rPr lang="tr-TR" sz="2400" baseline="30000" dirty="0" smtClean="0"/>
            <a:t>2</a:t>
          </a:r>
          <a:endParaRPr lang="tr-TR" sz="2400" dirty="0"/>
        </a:p>
      </dgm:t>
    </dgm:pt>
    <dgm:pt modelId="{885263E3-FA57-4582-9D42-6C7EB3A57420}" type="parTrans" cxnId="{55CCF3B9-1515-4235-A2C0-E9FCC69C1E73}">
      <dgm:prSet/>
      <dgm:spPr/>
      <dgm:t>
        <a:bodyPr/>
        <a:lstStyle/>
        <a:p>
          <a:endParaRPr lang="tr-TR"/>
        </a:p>
      </dgm:t>
    </dgm:pt>
    <dgm:pt modelId="{47F0F83A-B57D-40A4-92CC-AEC20AE31E05}" type="sibTrans" cxnId="{55CCF3B9-1515-4235-A2C0-E9FCC69C1E73}">
      <dgm:prSet/>
      <dgm:spPr/>
      <dgm:t>
        <a:bodyPr/>
        <a:lstStyle/>
        <a:p>
          <a:endParaRPr lang="tr-TR"/>
        </a:p>
      </dgm:t>
    </dgm:pt>
    <dgm:pt modelId="{641D3E61-2544-44C3-B29B-9194403573D4}" type="pres">
      <dgm:prSet presAssocID="{549A56C1-94D2-461E-A173-79AABFE613A6}" presName="Name0" presStyleCnt="0">
        <dgm:presLayoutVars>
          <dgm:dir/>
          <dgm:animLvl val="lvl"/>
          <dgm:resizeHandles val="exact"/>
        </dgm:presLayoutVars>
      </dgm:prSet>
      <dgm:spPr/>
      <dgm:t>
        <a:bodyPr/>
        <a:lstStyle/>
        <a:p>
          <a:endParaRPr lang="tr-TR"/>
        </a:p>
      </dgm:t>
    </dgm:pt>
    <dgm:pt modelId="{E5BC9AE9-8A62-4222-A9D7-C7D058226763}" type="pres">
      <dgm:prSet presAssocID="{9E4853CA-4727-4F2D-B75F-C54A53BD18B5}" presName="linNode" presStyleCnt="0"/>
      <dgm:spPr/>
    </dgm:pt>
    <dgm:pt modelId="{285522E1-7AC5-46E4-B682-35895A350326}" type="pres">
      <dgm:prSet presAssocID="{9E4853CA-4727-4F2D-B75F-C54A53BD18B5}" presName="parentText" presStyleLbl="node1" presStyleIdx="0" presStyleCnt="3" custScaleX="459206" custLinFactNeighborX="-19" custLinFactNeighborY="-172">
        <dgm:presLayoutVars>
          <dgm:chMax val="1"/>
          <dgm:bulletEnabled val="1"/>
        </dgm:presLayoutVars>
      </dgm:prSet>
      <dgm:spPr/>
      <dgm:t>
        <a:bodyPr/>
        <a:lstStyle/>
        <a:p>
          <a:endParaRPr lang="tr-TR"/>
        </a:p>
      </dgm:t>
    </dgm:pt>
    <dgm:pt modelId="{B0DC5594-5074-4876-8520-4B126E5CE859}" type="pres">
      <dgm:prSet presAssocID="{9E4853CA-4727-4F2D-B75F-C54A53BD18B5}" presName="descendantText" presStyleLbl="alignAccFollowNode1" presStyleIdx="0" presStyleCnt="3">
        <dgm:presLayoutVars>
          <dgm:bulletEnabled val="1"/>
        </dgm:presLayoutVars>
      </dgm:prSet>
      <dgm:spPr/>
      <dgm:t>
        <a:bodyPr/>
        <a:lstStyle/>
        <a:p>
          <a:endParaRPr lang="tr-TR"/>
        </a:p>
      </dgm:t>
    </dgm:pt>
    <dgm:pt modelId="{F6356BDF-C279-4E26-921D-E8E87C2E1A7F}" type="pres">
      <dgm:prSet presAssocID="{DDEEE113-1879-4FFF-A87C-0BD1B0DC9E75}" presName="sp" presStyleCnt="0"/>
      <dgm:spPr/>
    </dgm:pt>
    <dgm:pt modelId="{0A1731FF-485F-4E75-B353-C0ABFFEE9AF3}" type="pres">
      <dgm:prSet presAssocID="{B872244B-7698-419A-A99D-F31FCB237B0B}" presName="linNode" presStyleCnt="0"/>
      <dgm:spPr/>
    </dgm:pt>
    <dgm:pt modelId="{5D590BDC-C2C5-4D4F-B09D-0C5B4A81D397}" type="pres">
      <dgm:prSet presAssocID="{B872244B-7698-419A-A99D-F31FCB237B0B}" presName="parentText" presStyleLbl="node1" presStyleIdx="1" presStyleCnt="3" custScaleX="440478">
        <dgm:presLayoutVars>
          <dgm:chMax val="1"/>
          <dgm:bulletEnabled val="1"/>
        </dgm:presLayoutVars>
      </dgm:prSet>
      <dgm:spPr/>
      <dgm:t>
        <a:bodyPr/>
        <a:lstStyle/>
        <a:p>
          <a:endParaRPr lang="tr-TR"/>
        </a:p>
      </dgm:t>
    </dgm:pt>
    <dgm:pt modelId="{8942BF4B-C7A7-4CAD-A8BE-416B49F7454B}" type="pres">
      <dgm:prSet presAssocID="{B872244B-7698-419A-A99D-F31FCB237B0B}" presName="descendantText" presStyleLbl="alignAccFollowNode1" presStyleIdx="1" presStyleCnt="3">
        <dgm:presLayoutVars>
          <dgm:bulletEnabled val="1"/>
        </dgm:presLayoutVars>
      </dgm:prSet>
      <dgm:spPr/>
      <dgm:t>
        <a:bodyPr/>
        <a:lstStyle/>
        <a:p>
          <a:endParaRPr lang="tr-TR"/>
        </a:p>
      </dgm:t>
    </dgm:pt>
    <dgm:pt modelId="{C2B98CCE-F53E-43B6-8D6F-57C5518D9363}" type="pres">
      <dgm:prSet presAssocID="{C1F588CA-70DE-4ACB-BD97-969181CEFF2A}" presName="sp" presStyleCnt="0"/>
      <dgm:spPr/>
    </dgm:pt>
    <dgm:pt modelId="{1D6CA8E6-8544-40F6-B69A-33E7C7B1072D}" type="pres">
      <dgm:prSet presAssocID="{CFA9554C-73DF-4E58-B44D-D08AB94CE5BF}" presName="linNode" presStyleCnt="0"/>
      <dgm:spPr/>
    </dgm:pt>
    <dgm:pt modelId="{8DAB08A8-52D5-437C-A0D5-C0C159157949}" type="pres">
      <dgm:prSet presAssocID="{CFA9554C-73DF-4E58-B44D-D08AB94CE5BF}" presName="parentText" presStyleLbl="node1" presStyleIdx="2" presStyleCnt="3" custScaleX="433200">
        <dgm:presLayoutVars>
          <dgm:chMax val="1"/>
          <dgm:bulletEnabled val="1"/>
        </dgm:presLayoutVars>
      </dgm:prSet>
      <dgm:spPr/>
      <dgm:t>
        <a:bodyPr/>
        <a:lstStyle/>
        <a:p>
          <a:endParaRPr lang="tr-TR"/>
        </a:p>
      </dgm:t>
    </dgm:pt>
    <dgm:pt modelId="{FFDEE71B-CCD3-49B4-8B67-87E5E7C823ED}" type="pres">
      <dgm:prSet presAssocID="{CFA9554C-73DF-4E58-B44D-D08AB94CE5BF}" presName="descendantText" presStyleLbl="alignAccFollowNode1" presStyleIdx="2" presStyleCnt="3">
        <dgm:presLayoutVars>
          <dgm:bulletEnabled val="1"/>
        </dgm:presLayoutVars>
      </dgm:prSet>
      <dgm:spPr/>
      <dgm:t>
        <a:bodyPr/>
        <a:lstStyle/>
        <a:p>
          <a:endParaRPr lang="tr-TR"/>
        </a:p>
      </dgm:t>
    </dgm:pt>
  </dgm:ptLst>
  <dgm:cxnLst>
    <dgm:cxn modelId="{5CC7DE4C-C17F-4B0D-A440-59C04AEAD1E5}" type="presOf" srcId="{0782C543-30D4-4634-B952-8EAB2BEBC8B5}" destId="{8942BF4B-C7A7-4CAD-A8BE-416B49F7454B}" srcOrd="0" destOrd="0" presId="urn:microsoft.com/office/officeart/2005/8/layout/vList5"/>
    <dgm:cxn modelId="{81EFD9CE-6FB6-4827-898C-1424D5D063D3}" type="presOf" srcId="{1096F840-70C6-4A10-B1C9-B43CE0FA2A61}" destId="{B0DC5594-5074-4876-8520-4B126E5CE859}" srcOrd="0" destOrd="0" presId="urn:microsoft.com/office/officeart/2005/8/layout/vList5"/>
    <dgm:cxn modelId="{0406DAE1-E524-4894-8BF5-61BCBA0C6338}" type="presOf" srcId="{B872244B-7698-419A-A99D-F31FCB237B0B}" destId="{5D590BDC-C2C5-4D4F-B09D-0C5B4A81D397}" srcOrd="0" destOrd="0" presId="urn:microsoft.com/office/officeart/2005/8/layout/vList5"/>
    <dgm:cxn modelId="{55CCF3B9-1515-4235-A2C0-E9FCC69C1E73}" srcId="{CFA9554C-73DF-4E58-B44D-D08AB94CE5BF}" destId="{A57BF957-FD93-4040-B22C-44819158E425}" srcOrd="0" destOrd="0" parTransId="{885263E3-FA57-4582-9D42-6C7EB3A57420}" sibTransId="{47F0F83A-B57D-40A4-92CC-AEC20AE31E05}"/>
    <dgm:cxn modelId="{F5C9D6A8-CC24-43F4-A7B8-BDC9B261ECEB}" srcId="{549A56C1-94D2-461E-A173-79AABFE613A6}" destId="{9E4853CA-4727-4F2D-B75F-C54A53BD18B5}" srcOrd="0" destOrd="0" parTransId="{46193316-8A14-434E-BC05-3697C602CD09}" sibTransId="{DDEEE113-1879-4FFF-A87C-0BD1B0DC9E75}"/>
    <dgm:cxn modelId="{A6F5C89B-8A16-4806-B4A1-BA76CD6284D1}" type="presOf" srcId="{549A56C1-94D2-461E-A173-79AABFE613A6}" destId="{641D3E61-2544-44C3-B29B-9194403573D4}" srcOrd="0" destOrd="0" presId="urn:microsoft.com/office/officeart/2005/8/layout/vList5"/>
    <dgm:cxn modelId="{B8848582-DC34-4A00-859B-F0A00FD374FA}" srcId="{B872244B-7698-419A-A99D-F31FCB237B0B}" destId="{0782C543-30D4-4634-B952-8EAB2BEBC8B5}" srcOrd="0" destOrd="0" parTransId="{780AB453-DC0B-4002-9174-6FE8D3370AED}" sibTransId="{3D1EDAD4-E91A-4AF3-8E8D-F4E1409812A2}"/>
    <dgm:cxn modelId="{1D7A23ED-0A2E-446B-AFF2-40C3D21C80F5}" type="presOf" srcId="{CFA9554C-73DF-4E58-B44D-D08AB94CE5BF}" destId="{8DAB08A8-52D5-437C-A0D5-C0C159157949}" srcOrd="0" destOrd="0" presId="urn:microsoft.com/office/officeart/2005/8/layout/vList5"/>
    <dgm:cxn modelId="{0BAA6B7A-DD99-4D72-B26E-91F3309A2F25}" srcId="{549A56C1-94D2-461E-A173-79AABFE613A6}" destId="{CFA9554C-73DF-4E58-B44D-D08AB94CE5BF}" srcOrd="2" destOrd="0" parTransId="{AA741824-6D2B-4F49-B67D-AC922D3A9F54}" sibTransId="{F5D1C5CC-0137-43F7-83E2-B037B248F561}"/>
    <dgm:cxn modelId="{378D0F18-EEF2-4ACC-81BE-711904C16345}" srcId="{549A56C1-94D2-461E-A173-79AABFE613A6}" destId="{B872244B-7698-419A-A99D-F31FCB237B0B}" srcOrd="1" destOrd="0" parTransId="{343BA930-E14A-48F7-BE41-929BC69E10A3}" sibTransId="{C1F588CA-70DE-4ACB-BD97-969181CEFF2A}"/>
    <dgm:cxn modelId="{512C3B9C-D809-4B49-969F-B9FD725663AB}" srcId="{9E4853CA-4727-4F2D-B75F-C54A53BD18B5}" destId="{1096F840-70C6-4A10-B1C9-B43CE0FA2A61}" srcOrd="0" destOrd="0" parTransId="{2195647F-ED19-45FD-BEF2-279B6BA35CFB}" sibTransId="{F2528243-F597-473F-80DE-4A9A09287DDA}"/>
    <dgm:cxn modelId="{5C431D41-BE08-4E98-AA7B-E37B463E20FD}" type="presOf" srcId="{9E4853CA-4727-4F2D-B75F-C54A53BD18B5}" destId="{285522E1-7AC5-46E4-B682-35895A350326}" srcOrd="0" destOrd="0" presId="urn:microsoft.com/office/officeart/2005/8/layout/vList5"/>
    <dgm:cxn modelId="{993A0CE6-78A5-41BB-83BA-26D1454A908F}" type="presOf" srcId="{A57BF957-FD93-4040-B22C-44819158E425}" destId="{FFDEE71B-CCD3-49B4-8B67-87E5E7C823ED}" srcOrd="0" destOrd="0" presId="urn:microsoft.com/office/officeart/2005/8/layout/vList5"/>
    <dgm:cxn modelId="{FDD092AA-8B6E-40DB-B7B5-01F592EADC15}" type="presParOf" srcId="{641D3E61-2544-44C3-B29B-9194403573D4}" destId="{E5BC9AE9-8A62-4222-A9D7-C7D058226763}" srcOrd="0" destOrd="0" presId="urn:microsoft.com/office/officeart/2005/8/layout/vList5"/>
    <dgm:cxn modelId="{4ACB407A-333C-4B33-94A0-45E10A30AEE4}" type="presParOf" srcId="{E5BC9AE9-8A62-4222-A9D7-C7D058226763}" destId="{285522E1-7AC5-46E4-B682-35895A350326}" srcOrd="0" destOrd="0" presId="urn:microsoft.com/office/officeart/2005/8/layout/vList5"/>
    <dgm:cxn modelId="{0E7D0F57-8FD9-4F6D-90BA-6B3850FC658F}" type="presParOf" srcId="{E5BC9AE9-8A62-4222-A9D7-C7D058226763}" destId="{B0DC5594-5074-4876-8520-4B126E5CE859}" srcOrd="1" destOrd="0" presId="urn:microsoft.com/office/officeart/2005/8/layout/vList5"/>
    <dgm:cxn modelId="{7B2B4264-E666-41A1-8BDA-7F71A7C49A0C}" type="presParOf" srcId="{641D3E61-2544-44C3-B29B-9194403573D4}" destId="{F6356BDF-C279-4E26-921D-E8E87C2E1A7F}" srcOrd="1" destOrd="0" presId="urn:microsoft.com/office/officeart/2005/8/layout/vList5"/>
    <dgm:cxn modelId="{171D6426-D95C-458F-BE64-E1FBB8150142}" type="presParOf" srcId="{641D3E61-2544-44C3-B29B-9194403573D4}" destId="{0A1731FF-485F-4E75-B353-C0ABFFEE9AF3}" srcOrd="2" destOrd="0" presId="urn:microsoft.com/office/officeart/2005/8/layout/vList5"/>
    <dgm:cxn modelId="{06EA1A9C-6E06-493D-8A1D-37918DC01497}" type="presParOf" srcId="{0A1731FF-485F-4E75-B353-C0ABFFEE9AF3}" destId="{5D590BDC-C2C5-4D4F-B09D-0C5B4A81D397}" srcOrd="0" destOrd="0" presId="urn:microsoft.com/office/officeart/2005/8/layout/vList5"/>
    <dgm:cxn modelId="{5385354D-C254-48FA-BD76-7BCD26FCC9AF}" type="presParOf" srcId="{0A1731FF-485F-4E75-B353-C0ABFFEE9AF3}" destId="{8942BF4B-C7A7-4CAD-A8BE-416B49F7454B}" srcOrd="1" destOrd="0" presId="urn:microsoft.com/office/officeart/2005/8/layout/vList5"/>
    <dgm:cxn modelId="{D7E6A33D-6F22-414E-97FE-B53EBD280382}" type="presParOf" srcId="{641D3E61-2544-44C3-B29B-9194403573D4}" destId="{C2B98CCE-F53E-43B6-8D6F-57C5518D9363}" srcOrd="3" destOrd="0" presId="urn:microsoft.com/office/officeart/2005/8/layout/vList5"/>
    <dgm:cxn modelId="{24A4FA7B-FE0C-4DE3-B02F-EFC585BF3A8A}" type="presParOf" srcId="{641D3E61-2544-44C3-B29B-9194403573D4}" destId="{1D6CA8E6-8544-40F6-B69A-33E7C7B1072D}" srcOrd="4" destOrd="0" presId="urn:microsoft.com/office/officeart/2005/8/layout/vList5"/>
    <dgm:cxn modelId="{0EBB86F5-2A37-44A4-A74E-BB63D2243828}" type="presParOf" srcId="{1D6CA8E6-8544-40F6-B69A-33E7C7B1072D}" destId="{8DAB08A8-52D5-437C-A0D5-C0C159157949}" srcOrd="0" destOrd="0" presId="urn:microsoft.com/office/officeart/2005/8/layout/vList5"/>
    <dgm:cxn modelId="{F37BBA42-2875-4FB6-931A-E71A21D8FDAA}" type="presParOf" srcId="{1D6CA8E6-8544-40F6-B69A-33E7C7B1072D}" destId="{FFDEE71B-CCD3-49B4-8B67-87E5E7C823ED}" srcOrd="1" destOrd="0" presId="urn:microsoft.com/office/officeart/2005/8/layout/vList5"/>
  </dgm:cxnLst>
  <dgm:bg>
    <a:noFill/>
  </dgm:bg>
  <dgm:whole/>
  <dgm:extLst>
    <a:ext uri="http://schemas.microsoft.com/office/drawing/2008/diagram">
      <dsp:dataModelExt xmlns=""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r>
            <a:rPr lang="tr-TR" sz="2800" b="1" dirty="0" smtClean="0">
              <a:latin typeface="Century Gothic" pitchFamily="34" charset="0"/>
              <a:cs typeface="Times New Roman" pitchFamily="18" charset="0"/>
            </a:rPr>
            <a:t>Proje Müellifi</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EAC48585-9D94-40AD-9578-3DB2E558DA5B}">
      <dgm:prSet custT="1"/>
      <dgm:spPr/>
      <dgm:t>
        <a:bodyPr/>
        <a:lstStyle/>
        <a:p>
          <a:pPr>
            <a:lnSpc>
              <a:spcPct val="100000"/>
            </a:lnSpc>
          </a:pPr>
          <a:r>
            <a:rPr lang="tr-TR" sz="1800" b="0" dirty="0" smtClean="0">
              <a:latin typeface="Century Gothic" pitchFamily="34" charset="0"/>
            </a:rPr>
            <a:t>İlgili meslek odasına üye olmayan veya sicil durum belgesi bulunmayan proje müellifinin projesi, yapı denetim kuruluşunca incelenmez, durum ilgili meslek odasına bildirilir, </a:t>
          </a:r>
          <a:endParaRPr lang="tr-TR" sz="1800" b="0" dirty="0">
            <a:latin typeface="Century Gothic" pitchFamily="34" charset="0"/>
          </a:endParaRPr>
        </a:p>
      </dgm:t>
    </dgm:pt>
    <dgm:pt modelId="{16BB06E1-3E2E-401D-80BA-3A4DC05D3EFB}" type="parTrans" cxnId="{09DF28A9-3D05-47ED-A878-F125365A4F01}">
      <dgm:prSet/>
      <dgm:spPr/>
      <dgm:t>
        <a:bodyPr/>
        <a:lstStyle/>
        <a:p>
          <a:endParaRPr lang="tr-TR"/>
        </a:p>
      </dgm:t>
    </dgm:pt>
    <dgm:pt modelId="{29941861-582D-467D-AC41-9A0EF85D0B19}" type="sibTrans" cxnId="{09DF28A9-3D05-47ED-A878-F125365A4F01}">
      <dgm:prSet/>
      <dgm:spPr/>
      <dgm:t>
        <a:bodyPr/>
        <a:lstStyle/>
        <a:p>
          <a:endParaRPr lang="tr-TR"/>
        </a:p>
      </dgm:t>
    </dgm:pt>
    <dgm:pt modelId="{780F96FE-C9BC-4F5A-8ABA-EF73E4A72907}">
      <dgm:prSet phldrT="[Metin]" custT="1"/>
      <dgm:spPr/>
      <dgm:t>
        <a:bodyPr/>
        <a:lstStyle/>
        <a:p>
          <a:r>
            <a:rPr lang="tr-TR" sz="1800" b="0" dirty="0" smtClean="0">
              <a:latin typeface="Century Gothic" pitchFamily="34" charset="0"/>
            </a:rPr>
            <a:t>Yapı ruhsatına esas olan uygulama projelerini ve zemin etüdü raporları da dâhil olmak üzere her türlü etüde dayalı çalışmaları mevzuatına uygun olarak yapmak ya da yaptırmak ve incelenmek üzere sicil durum belgesi ile birlikte yapı denetim kuruluşuna vermek,</a:t>
          </a:r>
          <a:endParaRPr lang="tr-TR" sz="1800" dirty="0"/>
        </a:p>
      </dgm:t>
    </dgm:pt>
    <dgm:pt modelId="{B2EF16D6-11C8-42DE-A4A2-708905326DA5}" type="parTrans" cxnId="{7723EACD-BB2B-40FA-85A6-7084D42EAAD6}">
      <dgm:prSet/>
      <dgm:spPr/>
    </dgm:pt>
    <dgm:pt modelId="{84B14E4D-F85A-4B4B-96A3-244448247B11}" type="sibTrans" cxnId="{7723EACD-BB2B-40FA-85A6-7084D42EAAD6}">
      <dgm:prSet/>
      <dgm:spPr/>
    </dgm:pt>
    <dgm:pt modelId="{B7FFA89C-C492-4082-A051-9A99759226D8}">
      <dgm:prSet phldrT="[Metin]" custT="1"/>
      <dgm:spPr/>
      <dgm:t>
        <a:bodyPr/>
        <a:lstStyle/>
        <a:p>
          <a:r>
            <a:rPr lang="tr-TR" sz="1800" b="0" dirty="0" smtClean="0">
              <a:latin typeface="Century Gothic" pitchFamily="34" charset="0"/>
            </a:rPr>
            <a:t> Ruhsat eki projelerin birbiri ile uyumlu olması şarttır. Birbiri ile uyumlu olmayan projelerden doğan sorumluluk, öncelikle proje müelliflerine ait olmak üzere, sırası ile yapı denetim kuruluşuna, proje ve uygulama denetçisi mimar ve mühendislere ve ilgili idareye aittir,</a:t>
          </a:r>
          <a:endParaRPr lang="tr-TR" sz="1800" dirty="0"/>
        </a:p>
      </dgm:t>
    </dgm:pt>
    <dgm:pt modelId="{9798A770-41C5-4D1E-B26E-EE76F04C1C69}" type="parTrans" cxnId="{067DAEF4-10D7-4EDE-A95D-82C1656C10AA}">
      <dgm:prSet/>
      <dgm:spPr/>
    </dgm:pt>
    <dgm:pt modelId="{873052DC-DDB7-4385-B333-2667DED1F0B2}" type="sibTrans" cxnId="{067DAEF4-10D7-4EDE-A95D-82C1656C10AA}">
      <dgm:prSet/>
      <dgm:spPr/>
    </dgm:pt>
    <dgm:pt modelId="{6B9D05C3-9A53-4B09-9058-F1910A9D06E4}">
      <dgm:prSet phldrT="[Metin]" custT="1"/>
      <dgm:spPr/>
      <dgm:t>
        <a:bodyPr/>
        <a:lstStyle/>
        <a:p>
          <a:endParaRPr lang="tr-TR" sz="1800" dirty="0"/>
        </a:p>
      </dgm:t>
    </dgm:pt>
    <dgm:pt modelId="{E47497D9-E69E-48CE-9403-F702236E7F58}" type="parTrans" cxnId="{9BF9C89B-F477-4281-8404-9B96E8AD18CC}">
      <dgm:prSet/>
      <dgm:spPr/>
    </dgm:pt>
    <dgm:pt modelId="{59788B45-BFD4-4C76-AFAB-D1BAF585261F}" type="sibTrans" cxnId="{9BF9C89B-F477-4281-8404-9B96E8AD18CC}">
      <dgm:prSet/>
      <dgm:spPr/>
    </dgm:pt>
    <dgm:pt modelId="{29CA9F68-08BA-4C97-8A60-D0A0BF6728FB}">
      <dgm:prSet phldrT="[Metin]" custT="1"/>
      <dgm:spPr/>
      <dgm:t>
        <a:bodyPr/>
        <a:lstStyle/>
        <a:p>
          <a:endParaRPr lang="tr-TR" sz="1800" dirty="0"/>
        </a:p>
      </dgm:t>
    </dgm:pt>
    <dgm:pt modelId="{6BE94B7A-BE34-45D6-BFD8-D3607390FC96}" type="parTrans" cxnId="{4CF406EB-7D29-4A34-94D6-C69C0D9398A3}">
      <dgm:prSet/>
      <dgm:spPr/>
    </dgm:pt>
    <dgm:pt modelId="{840F2B21-93B0-42D4-9956-1D284C7AD801}" type="sibTrans" cxnId="{4CF406EB-7D29-4A34-94D6-C69C0D9398A3}">
      <dgm:prSet/>
      <dgm:spPr/>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custLinFactNeighborX="-5313" custLinFactNeighborY="-49">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1580">
        <dgm:presLayoutVars>
          <dgm:bulletEnabled val="1"/>
        </dgm:presLayoutVars>
      </dgm:prSet>
      <dgm:spPr>
        <a:prstGeom prst="flowChartAlternateProcess">
          <a:avLst/>
        </a:prstGeom>
      </dgm:spPr>
      <dgm:t>
        <a:bodyPr/>
        <a:lstStyle/>
        <a:p>
          <a:endParaRPr lang="tr-TR"/>
        </a:p>
      </dgm:t>
    </dgm:pt>
  </dgm:ptLst>
  <dgm:cxnLst>
    <dgm:cxn modelId="{ADB125F9-D1CC-4EBD-987C-261DBDB46E7A}" type="presOf" srcId="{EAC48585-9D94-40AD-9578-3DB2E558DA5B}" destId="{20FA0256-1EFB-4E27-A6B6-8D41DDA7CA33}" srcOrd="0" destOrd="4" presId="urn:microsoft.com/office/officeart/2005/8/layout/vList5"/>
    <dgm:cxn modelId="{9BF9C89B-F477-4281-8404-9B96E8AD18CC}" srcId="{B393A28E-C026-41E5-A017-42326A8AC7BA}" destId="{6B9D05C3-9A53-4B09-9058-F1910A9D06E4}" srcOrd="1" destOrd="0" parTransId="{E47497D9-E69E-48CE-9403-F702236E7F58}" sibTransId="{59788B45-BFD4-4C76-AFAB-D1BAF585261F}"/>
    <dgm:cxn modelId="{208D446A-D8F0-4C2C-8402-F49DEABCCED7}" type="presOf" srcId="{B393A28E-C026-41E5-A017-42326A8AC7BA}" destId="{B2838722-DF4D-4B3E-8E98-CBEFC888C0AD}" srcOrd="0" destOrd="0" presId="urn:microsoft.com/office/officeart/2005/8/layout/vList5"/>
    <dgm:cxn modelId="{A435C96E-75AF-4F70-BF51-BAC306E48F87}" type="presOf" srcId="{29CA9F68-08BA-4C97-8A60-D0A0BF6728FB}" destId="{20FA0256-1EFB-4E27-A6B6-8D41DDA7CA33}" srcOrd="0" destOrd="3" presId="urn:microsoft.com/office/officeart/2005/8/layout/vList5"/>
    <dgm:cxn modelId="{067DAEF4-10D7-4EDE-A95D-82C1656C10AA}" srcId="{B393A28E-C026-41E5-A017-42326A8AC7BA}" destId="{B7FFA89C-C492-4082-A051-9A99759226D8}" srcOrd="2" destOrd="0" parTransId="{9798A770-41C5-4D1E-B26E-EE76F04C1C69}" sibTransId="{873052DC-DDB7-4385-B333-2667DED1F0B2}"/>
    <dgm:cxn modelId="{A9E7EC9C-5338-4F0D-A9C8-C9AB4D22312E}" type="presOf" srcId="{E88CE42F-244D-41ED-97B2-41FEEC37A33E}" destId="{E5D7FE6E-EAD6-48BA-BC61-89C8AAF371D8}" srcOrd="0" destOrd="0" presId="urn:microsoft.com/office/officeart/2005/8/layout/vList5"/>
    <dgm:cxn modelId="{09DF28A9-3D05-47ED-A878-F125365A4F01}" srcId="{B393A28E-C026-41E5-A017-42326A8AC7BA}" destId="{EAC48585-9D94-40AD-9578-3DB2E558DA5B}" srcOrd="4" destOrd="0" parTransId="{16BB06E1-3E2E-401D-80BA-3A4DC05D3EFB}" sibTransId="{29941861-582D-467D-AC41-9A0EF85D0B19}"/>
    <dgm:cxn modelId="{847DEBBC-FA9C-421D-97BA-A34D76D562A8}" type="presOf" srcId="{6B9D05C3-9A53-4B09-9058-F1910A9D06E4}" destId="{20FA0256-1EFB-4E27-A6B6-8D41DDA7CA33}" srcOrd="0" destOrd="1" presId="urn:microsoft.com/office/officeart/2005/8/layout/vList5"/>
    <dgm:cxn modelId="{4CF406EB-7D29-4A34-94D6-C69C0D9398A3}" srcId="{B393A28E-C026-41E5-A017-42326A8AC7BA}" destId="{29CA9F68-08BA-4C97-8A60-D0A0BF6728FB}" srcOrd="3" destOrd="0" parTransId="{6BE94B7A-BE34-45D6-BFD8-D3607390FC96}" sibTransId="{840F2B21-93B0-42D4-9956-1D284C7AD801}"/>
    <dgm:cxn modelId="{F145C321-081A-41E7-B0DC-7CDC4F07836E}" type="presOf" srcId="{780F96FE-C9BC-4F5A-8ABA-EF73E4A72907}" destId="{20FA0256-1EFB-4E27-A6B6-8D41DDA7CA33}" srcOrd="0" destOrd="0" presId="urn:microsoft.com/office/officeart/2005/8/layout/vList5"/>
    <dgm:cxn modelId="{7723EACD-BB2B-40FA-85A6-7084D42EAAD6}" srcId="{B393A28E-C026-41E5-A017-42326A8AC7BA}" destId="{780F96FE-C9BC-4F5A-8ABA-EF73E4A72907}" srcOrd="0" destOrd="0" parTransId="{B2EF16D6-11C8-42DE-A4A2-708905326DA5}" sibTransId="{84B14E4D-F85A-4B4B-96A3-244448247B11}"/>
    <dgm:cxn modelId="{452011A4-EAD4-48E9-BEA1-3E9A411F4351}" srcId="{E88CE42F-244D-41ED-97B2-41FEEC37A33E}" destId="{B393A28E-C026-41E5-A017-42326A8AC7BA}" srcOrd="0" destOrd="0" parTransId="{63F46EED-ABA0-4684-AEAB-C027BB389235}" sibTransId="{F2C6AD87-B682-4AB7-B872-3276A0C1E6F7}"/>
    <dgm:cxn modelId="{6D30A160-A8C7-4E69-9A99-D52D8F187EAC}" type="presOf" srcId="{B7FFA89C-C492-4082-A051-9A99759226D8}" destId="{20FA0256-1EFB-4E27-A6B6-8D41DDA7CA33}" srcOrd="0" destOrd="2" presId="urn:microsoft.com/office/officeart/2005/8/layout/vList5"/>
    <dgm:cxn modelId="{3AB2BFB6-5FDF-4BBA-AF62-3BB65A505E15}" type="presParOf" srcId="{E5D7FE6E-EAD6-48BA-BC61-89C8AAF371D8}" destId="{65C3CFA7-8331-41B5-BE99-41CDB70361FC}" srcOrd="0" destOrd="0" presId="urn:microsoft.com/office/officeart/2005/8/layout/vList5"/>
    <dgm:cxn modelId="{85EB336C-B7C8-46AA-B560-783FE0310EBB}" type="presParOf" srcId="{65C3CFA7-8331-41B5-BE99-41CDB70361FC}" destId="{B2838722-DF4D-4B3E-8E98-CBEFC888C0AD}" srcOrd="0" destOrd="0" presId="urn:microsoft.com/office/officeart/2005/8/layout/vList5"/>
    <dgm:cxn modelId="{4F6F1BD5-AC0B-41D1-B003-D33A2F879FB6}"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88CE42F-244D-41ED-97B2-41FEEC37A33E}"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lang="tr-TR"/>
        </a:p>
      </dgm:t>
    </dgm:pt>
    <dgm:pt modelId="{B393A28E-C026-41E5-A017-42326A8AC7BA}">
      <dgm:prSet phldrT="[Metin]" custT="1"/>
      <dgm:spPr/>
      <dgm:t>
        <a:bodyPr vert="vert270"/>
        <a:lstStyle/>
        <a:p>
          <a:r>
            <a:rPr lang="tr-TR" sz="2800" b="1" dirty="0" smtClean="0">
              <a:latin typeface="Century Gothic" pitchFamily="34" charset="0"/>
              <a:cs typeface="Times New Roman" pitchFamily="18" charset="0"/>
            </a:rPr>
            <a:t>Yapı Sahibi</a:t>
          </a:r>
        </a:p>
      </dgm:t>
    </dgm:pt>
    <dgm:pt modelId="{63F46EED-ABA0-4684-AEAB-C027BB389235}" type="parTrans" cxnId="{452011A4-EAD4-48E9-BEA1-3E9A411F4351}">
      <dgm:prSet/>
      <dgm:spPr/>
      <dgm:t>
        <a:bodyPr/>
        <a:lstStyle/>
        <a:p>
          <a:endParaRPr lang="tr-TR">
            <a:latin typeface="Arial Narrow" pitchFamily="34" charset="0"/>
          </a:endParaRPr>
        </a:p>
      </dgm:t>
    </dgm:pt>
    <dgm:pt modelId="{F2C6AD87-B682-4AB7-B872-3276A0C1E6F7}" type="sibTrans" cxnId="{452011A4-EAD4-48E9-BEA1-3E9A411F4351}">
      <dgm:prSet/>
      <dgm:spPr/>
      <dgm:t>
        <a:bodyPr/>
        <a:lstStyle/>
        <a:p>
          <a:endParaRPr lang="tr-TR">
            <a:latin typeface="Arial Narrow" pitchFamily="34" charset="0"/>
          </a:endParaRPr>
        </a:p>
      </dgm:t>
    </dgm:pt>
    <dgm:pt modelId="{6E3710C2-365A-462E-A4A7-4CD526D071C6}">
      <dgm:prSet phldrT="[Metin]" custT="1"/>
      <dgm:spPr/>
      <dgm:t>
        <a:bodyPr/>
        <a:lstStyle/>
        <a:p>
          <a:pPr algn="l">
            <a:lnSpc>
              <a:spcPct val="100000"/>
            </a:lnSpc>
          </a:pPr>
          <a:r>
            <a:rPr lang="tr-TR" sz="1800" dirty="0" smtClean="0">
              <a:latin typeface="Century Gothic" pitchFamily="34" charset="0"/>
            </a:rPr>
            <a:t>Yapı denetimi hizmet sözleşmesini bizzat veya hukuken temsile yetkili vekili aracılığı ile imzalamak zorundadır, </a:t>
          </a:r>
          <a:endParaRPr lang="tr-TR" sz="1800" b="0" dirty="0">
            <a:latin typeface="Century Gothic" pitchFamily="34" charset="0"/>
          </a:endParaRPr>
        </a:p>
      </dgm:t>
    </dgm:pt>
    <dgm:pt modelId="{80488BEA-91FC-4C4D-8E7F-36AEE610C92B}" type="sibTrans" cxnId="{E6BDE6C7-C10E-4F5D-B770-BCD79C2F7B95}">
      <dgm:prSet/>
      <dgm:spPr/>
      <dgm:t>
        <a:bodyPr/>
        <a:lstStyle/>
        <a:p>
          <a:endParaRPr lang="tr-TR">
            <a:latin typeface="Arial Narrow" pitchFamily="34" charset="0"/>
          </a:endParaRPr>
        </a:p>
      </dgm:t>
    </dgm:pt>
    <dgm:pt modelId="{30E97522-3CA9-4783-AC7D-29E2CB4F7608}" type="parTrans" cxnId="{E6BDE6C7-C10E-4F5D-B770-BCD79C2F7B95}">
      <dgm:prSet/>
      <dgm:spPr/>
      <dgm:t>
        <a:bodyPr/>
        <a:lstStyle/>
        <a:p>
          <a:endParaRPr lang="tr-TR">
            <a:latin typeface="Arial Narrow" pitchFamily="34" charset="0"/>
          </a:endParaRPr>
        </a:p>
      </dgm:t>
    </dgm:pt>
    <dgm:pt modelId="{1B08B715-9CEA-44A7-8F45-43FBE43BF628}">
      <dgm:prSet custT="1"/>
      <dgm:spPr/>
      <dgm:t>
        <a:bodyPr/>
        <a:lstStyle/>
        <a:p>
          <a:pPr>
            <a:lnSpc>
              <a:spcPct val="100000"/>
            </a:lnSpc>
          </a:pPr>
          <a:r>
            <a:rPr lang="tr-TR" sz="1800" dirty="0" smtClean="0">
              <a:latin typeface="Century Gothic" pitchFamily="34" charset="0"/>
            </a:rPr>
            <a:t>Yapı sahibi, yapı denetimi hizmet bedeli taksitlerini zamanında ödemek ile yükümlüdür,</a:t>
          </a:r>
          <a:endParaRPr lang="tr-TR" sz="1800" dirty="0">
            <a:latin typeface="Century Gothic" pitchFamily="34" charset="0"/>
          </a:endParaRPr>
        </a:p>
      </dgm:t>
    </dgm:pt>
    <dgm:pt modelId="{923B145D-B2D8-4131-9A18-D67C9FE5B042}" type="parTrans" cxnId="{C985B25C-6B55-476D-970C-941D0E334045}">
      <dgm:prSet/>
      <dgm:spPr/>
      <dgm:t>
        <a:bodyPr/>
        <a:lstStyle/>
        <a:p>
          <a:endParaRPr lang="tr-TR"/>
        </a:p>
      </dgm:t>
    </dgm:pt>
    <dgm:pt modelId="{4856D7E5-5794-4803-9521-F81323E5C83B}" type="sibTrans" cxnId="{C985B25C-6B55-476D-970C-941D0E334045}">
      <dgm:prSet/>
      <dgm:spPr/>
      <dgm:t>
        <a:bodyPr/>
        <a:lstStyle/>
        <a:p>
          <a:endParaRPr lang="tr-TR"/>
        </a:p>
      </dgm:t>
    </dgm:pt>
    <dgm:pt modelId="{96431E44-B626-492E-97F8-D914D5233989}">
      <dgm:prSet custT="1"/>
      <dgm:spPr/>
      <dgm:t>
        <a:bodyPr/>
        <a:lstStyle/>
        <a:p>
          <a:pPr>
            <a:lnSpc>
              <a:spcPct val="100000"/>
            </a:lnSpc>
          </a:pPr>
          <a:r>
            <a:rPr lang="tr-TR" sz="1800" dirty="0" smtClean="0">
              <a:latin typeface="Century Gothic" pitchFamily="34" charset="0"/>
            </a:rPr>
            <a:t>Yapı sahibi projede, mahal listesinde, metrajda ve yapı yaklaşık maliyetinde bulunmayan herhangi bir imalatı, ruhsata bağlanmadığı müddetçe yapı müteahhidinden ve yapı denetim kuruluşundan isteyemez ve bu gibi istekler yerine getirilemez,</a:t>
          </a:r>
          <a:endParaRPr lang="tr-TR" sz="1800" dirty="0">
            <a:latin typeface="Century Gothic" pitchFamily="34" charset="0"/>
          </a:endParaRPr>
        </a:p>
      </dgm:t>
    </dgm:pt>
    <dgm:pt modelId="{8A36576D-7296-4847-96F2-0B9EC39B437E}" type="parTrans" cxnId="{B41855FB-0430-4768-98ED-1F52DCEAB53D}">
      <dgm:prSet/>
      <dgm:spPr/>
      <dgm:t>
        <a:bodyPr/>
        <a:lstStyle/>
        <a:p>
          <a:endParaRPr lang="tr-TR"/>
        </a:p>
      </dgm:t>
    </dgm:pt>
    <dgm:pt modelId="{E7092215-B542-4031-A49C-EE91E1B21CBF}" type="sibTrans" cxnId="{B41855FB-0430-4768-98ED-1F52DCEAB53D}">
      <dgm:prSet/>
      <dgm:spPr/>
      <dgm:t>
        <a:bodyPr/>
        <a:lstStyle/>
        <a:p>
          <a:endParaRPr lang="tr-TR"/>
        </a:p>
      </dgm:t>
    </dgm:pt>
    <dgm:pt modelId="{D2BFA4B1-23FE-4B0D-9C9E-BA0360250E42}">
      <dgm:prSet custT="1"/>
      <dgm:spPr/>
      <dgm:t>
        <a:bodyPr/>
        <a:lstStyle/>
        <a:p>
          <a:pPr>
            <a:lnSpc>
              <a:spcPct val="100000"/>
            </a:lnSpc>
          </a:pPr>
          <a:r>
            <a:rPr lang="tr-TR" sz="1800" dirty="0" smtClean="0">
              <a:latin typeface="Century Gothic" pitchFamily="34" charset="0"/>
            </a:rPr>
            <a:t>Tamamlanan yapı, yapı kullanma izni belgesi düzenlenmeksizin kullanıma açılamaz,</a:t>
          </a:r>
          <a:endParaRPr lang="tr-TR" sz="1800" dirty="0">
            <a:latin typeface="Century Gothic" pitchFamily="34" charset="0"/>
          </a:endParaRPr>
        </a:p>
      </dgm:t>
    </dgm:pt>
    <dgm:pt modelId="{70AF3302-EF04-4663-AEC7-003FF2E07C29}" type="parTrans" cxnId="{7FBADEE1-4F61-46D0-9B4F-D9D4808673B9}">
      <dgm:prSet/>
      <dgm:spPr/>
      <dgm:t>
        <a:bodyPr/>
        <a:lstStyle/>
        <a:p>
          <a:endParaRPr lang="tr-TR"/>
        </a:p>
      </dgm:t>
    </dgm:pt>
    <dgm:pt modelId="{504EE79F-0FD9-4506-BB7E-06321357E9B2}" type="sibTrans" cxnId="{7FBADEE1-4F61-46D0-9B4F-D9D4808673B9}">
      <dgm:prSet/>
      <dgm:spPr/>
      <dgm:t>
        <a:bodyPr/>
        <a:lstStyle/>
        <a:p>
          <a:endParaRPr lang="tr-TR"/>
        </a:p>
      </dgm:t>
    </dgm:pt>
    <dgm:pt modelId="{5D18F2A7-4B97-453F-A9C3-23790E07361E}">
      <dgm:prSet custT="1"/>
      <dgm:spPr/>
      <dgm:t>
        <a:bodyPr/>
        <a:lstStyle/>
        <a:p>
          <a:pPr>
            <a:lnSpc>
              <a:spcPct val="100000"/>
            </a:lnSpc>
          </a:pPr>
          <a:r>
            <a:rPr lang="tr-TR" sz="1800" dirty="0" smtClean="0">
              <a:latin typeface="Century Gothic" pitchFamily="34" charset="0"/>
            </a:rPr>
            <a:t>Yapı kullanma izni belgesi alınmış bir yapıda, ruhsat düzenlenmeksizin değişiklik yapılamaz. İşin fiziki olarak bittiğini gösteren iş bitirme tutanağının ilgili idarece onaylanmasından sonra yapılacak olan değişikliklerden yapı sahibi sorumludur.</a:t>
          </a:r>
          <a:endParaRPr lang="tr-TR" sz="1800" dirty="0">
            <a:latin typeface="Century Gothic" pitchFamily="34" charset="0"/>
          </a:endParaRPr>
        </a:p>
      </dgm:t>
    </dgm:pt>
    <dgm:pt modelId="{76571EE7-392B-4863-A768-7A547CDD0E13}" type="parTrans" cxnId="{75BA1849-0E58-4ECA-AAE5-4815B30CC809}">
      <dgm:prSet/>
      <dgm:spPr/>
    </dgm:pt>
    <dgm:pt modelId="{DEA3D4EB-32C6-40B4-89D7-2DEEB9A5BC37}" type="sibTrans" cxnId="{75BA1849-0E58-4ECA-AAE5-4815B30CC809}">
      <dgm:prSet/>
      <dgm:spPr/>
    </dgm:pt>
    <dgm:pt modelId="{E5D7FE6E-EAD6-48BA-BC61-89C8AAF371D8}" type="pres">
      <dgm:prSet presAssocID="{E88CE42F-244D-41ED-97B2-41FEEC37A33E}" presName="Name0" presStyleCnt="0">
        <dgm:presLayoutVars>
          <dgm:dir/>
          <dgm:animLvl val="lvl"/>
          <dgm:resizeHandles val="exact"/>
        </dgm:presLayoutVars>
      </dgm:prSet>
      <dgm:spPr/>
      <dgm:t>
        <a:bodyPr/>
        <a:lstStyle/>
        <a:p>
          <a:endParaRPr lang="tr-TR"/>
        </a:p>
      </dgm:t>
    </dgm:pt>
    <dgm:pt modelId="{65C3CFA7-8331-41B5-BE99-41CDB70361FC}" type="pres">
      <dgm:prSet presAssocID="{B393A28E-C026-41E5-A017-42326A8AC7BA}" presName="linNode" presStyleCnt="0"/>
      <dgm:spPr/>
    </dgm:pt>
    <dgm:pt modelId="{B2838722-DF4D-4B3E-8E98-CBEFC888C0AD}" type="pres">
      <dgm:prSet presAssocID="{B393A28E-C026-41E5-A017-42326A8AC7BA}" presName="parentText" presStyleLbl="node1" presStyleIdx="0" presStyleCnt="1" custScaleX="96263" custLinFactNeighborX="-35" custLinFactNeighborY="-4892">
        <dgm:presLayoutVars>
          <dgm:chMax val="1"/>
          <dgm:bulletEnabled val="1"/>
        </dgm:presLayoutVars>
      </dgm:prSet>
      <dgm:spPr/>
      <dgm:t>
        <a:bodyPr/>
        <a:lstStyle/>
        <a:p>
          <a:endParaRPr lang="tr-TR"/>
        </a:p>
      </dgm:t>
    </dgm:pt>
    <dgm:pt modelId="{20FA0256-1EFB-4E27-A6B6-8D41DDA7CA33}" type="pres">
      <dgm:prSet presAssocID="{B393A28E-C026-41E5-A017-42326A8AC7BA}" presName="descendantText" presStyleLbl="alignAccFollowNode1" presStyleIdx="0" presStyleCnt="1" custScaleX="254663" custScaleY="121580" custLinFactNeighborX="-2373" custLinFactNeighborY="-360">
        <dgm:presLayoutVars>
          <dgm:bulletEnabled val="1"/>
        </dgm:presLayoutVars>
      </dgm:prSet>
      <dgm:spPr>
        <a:prstGeom prst="flowChartAlternateProcess">
          <a:avLst/>
        </a:prstGeom>
      </dgm:spPr>
      <dgm:t>
        <a:bodyPr/>
        <a:lstStyle/>
        <a:p>
          <a:endParaRPr lang="tr-TR"/>
        </a:p>
      </dgm:t>
    </dgm:pt>
  </dgm:ptLst>
  <dgm:cxnLst>
    <dgm:cxn modelId="{C8EE1B80-A914-43E7-8F36-8CD99A66C06D}" type="presOf" srcId="{B393A28E-C026-41E5-A017-42326A8AC7BA}" destId="{B2838722-DF4D-4B3E-8E98-CBEFC888C0AD}" srcOrd="0" destOrd="0" presId="urn:microsoft.com/office/officeart/2005/8/layout/vList5"/>
    <dgm:cxn modelId="{4A9EDC53-0D1F-4BE0-BD3F-D33731175217}" type="presOf" srcId="{D2BFA4B1-23FE-4B0D-9C9E-BA0360250E42}" destId="{20FA0256-1EFB-4E27-A6B6-8D41DDA7CA33}" srcOrd="0" destOrd="3" presId="urn:microsoft.com/office/officeart/2005/8/layout/vList5"/>
    <dgm:cxn modelId="{B776C2E2-824B-42F4-BB43-668556E097C2}" type="presOf" srcId="{96431E44-B626-492E-97F8-D914D5233989}" destId="{20FA0256-1EFB-4E27-A6B6-8D41DDA7CA33}" srcOrd="0" destOrd="2" presId="urn:microsoft.com/office/officeart/2005/8/layout/vList5"/>
    <dgm:cxn modelId="{C985B25C-6B55-476D-970C-941D0E334045}" srcId="{B393A28E-C026-41E5-A017-42326A8AC7BA}" destId="{1B08B715-9CEA-44A7-8F45-43FBE43BF628}" srcOrd="1" destOrd="0" parTransId="{923B145D-B2D8-4131-9A18-D67C9FE5B042}" sibTransId="{4856D7E5-5794-4803-9521-F81323E5C83B}"/>
    <dgm:cxn modelId="{75BA1849-0E58-4ECA-AAE5-4815B30CC809}" srcId="{B393A28E-C026-41E5-A017-42326A8AC7BA}" destId="{5D18F2A7-4B97-453F-A9C3-23790E07361E}" srcOrd="4" destOrd="0" parTransId="{76571EE7-392B-4863-A768-7A547CDD0E13}" sibTransId="{DEA3D4EB-32C6-40B4-89D7-2DEEB9A5BC37}"/>
    <dgm:cxn modelId="{7FBADEE1-4F61-46D0-9B4F-D9D4808673B9}" srcId="{B393A28E-C026-41E5-A017-42326A8AC7BA}" destId="{D2BFA4B1-23FE-4B0D-9C9E-BA0360250E42}" srcOrd="3" destOrd="0" parTransId="{70AF3302-EF04-4663-AEC7-003FF2E07C29}" sibTransId="{504EE79F-0FD9-4506-BB7E-06321357E9B2}"/>
    <dgm:cxn modelId="{E6BDE6C7-C10E-4F5D-B770-BCD79C2F7B95}" srcId="{B393A28E-C026-41E5-A017-42326A8AC7BA}" destId="{6E3710C2-365A-462E-A4A7-4CD526D071C6}" srcOrd="0" destOrd="0" parTransId="{30E97522-3CA9-4783-AC7D-29E2CB4F7608}" sibTransId="{80488BEA-91FC-4C4D-8E7F-36AEE610C92B}"/>
    <dgm:cxn modelId="{A3AE2702-02DB-4CD3-9B87-41AA19BE403E}" type="presOf" srcId="{6E3710C2-365A-462E-A4A7-4CD526D071C6}" destId="{20FA0256-1EFB-4E27-A6B6-8D41DDA7CA33}" srcOrd="0" destOrd="0" presId="urn:microsoft.com/office/officeart/2005/8/layout/vList5"/>
    <dgm:cxn modelId="{B41855FB-0430-4768-98ED-1F52DCEAB53D}" srcId="{B393A28E-C026-41E5-A017-42326A8AC7BA}" destId="{96431E44-B626-492E-97F8-D914D5233989}" srcOrd="2" destOrd="0" parTransId="{8A36576D-7296-4847-96F2-0B9EC39B437E}" sibTransId="{E7092215-B542-4031-A49C-EE91E1B21CBF}"/>
    <dgm:cxn modelId="{A62D77E0-371C-4EDC-AA43-DF143D8FED13}" type="presOf" srcId="{1B08B715-9CEA-44A7-8F45-43FBE43BF628}" destId="{20FA0256-1EFB-4E27-A6B6-8D41DDA7CA33}" srcOrd="0" destOrd="1" presId="urn:microsoft.com/office/officeart/2005/8/layout/vList5"/>
    <dgm:cxn modelId="{53DAA550-8058-40A0-9288-DF644034EDE3}" type="presOf" srcId="{E88CE42F-244D-41ED-97B2-41FEEC37A33E}" destId="{E5D7FE6E-EAD6-48BA-BC61-89C8AAF371D8}" srcOrd="0" destOrd="0" presId="urn:microsoft.com/office/officeart/2005/8/layout/vList5"/>
    <dgm:cxn modelId="{452011A4-EAD4-48E9-BEA1-3E9A411F4351}" srcId="{E88CE42F-244D-41ED-97B2-41FEEC37A33E}" destId="{B393A28E-C026-41E5-A017-42326A8AC7BA}" srcOrd="0" destOrd="0" parTransId="{63F46EED-ABA0-4684-AEAB-C027BB389235}" sibTransId="{F2C6AD87-B682-4AB7-B872-3276A0C1E6F7}"/>
    <dgm:cxn modelId="{A567FBD4-9680-4F87-A241-C2AE0BD717F2}" type="presOf" srcId="{5D18F2A7-4B97-453F-A9C3-23790E07361E}" destId="{20FA0256-1EFB-4E27-A6B6-8D41DDA7CA33}" srcOrd="0" destOrd="4" presId="urn:microsoft.com/office/officeart/2005/8/layout/vList5"/>
    <dgm:cxn modelId="{C167ACC8-2E41-4C45-A616-757EB6264F2E}" type="presParOf" srcId="{E5D7FE6E-EAD6-48BA-BC61-89C8AAF371D8}" destId="{65C3CFA7-8331-41B5-BE99-41CDB70361FC}" srcOrd="0" destOrd="0" presId="urn:microsoft.com/office/officeart/2005/8/layout/vList5"/>
    <dgm:cxn modelId="{5F6809C6-B112-4300-AE6D-DBE0D2AB19E5}" type="presParOf" srcId="{65C3CFA7-8331-41B5-BE99-41CDB70361FC}" destId="{B2838722-DF4D-4B3E-8E98-CBEFC888C0AD}" srcOrd="0" destOrd="0" presId="urn:microsoft.com/office/officeart/2005/8/layout/vList5"/>
    <dgm:cxn modelId="{98F575C3-77F2-4FA0-AE1B-9128464E937A}" type="presParOf" srcId="{65C3CFA7-8331-41B5-BE99-41CDB70361FC}" destId="{20FA0256-1EFB-4E27-A6B6-8D41DDA7CA33}" srcOrd="1" destOrd="0" presId="urn:microsoft.com/office/officeart/2005/8/layout/vList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B13606-132A-47FB-AC07-E4C5544A14C4}">
      <dsp:nvSpPr>
        <dsp:cNvPr id="0" name=""/>
        <dsp:cNvSpPr/>
      </dsp:nvSpPr>
      <dsp:spPr>
        <a:xfrm>
          <a:off x="1000132" y="811479"/>
          <a:ext cx="1500198" cy="486729"/>
        </a:xfrm>
        <a:prstGeom prst="rightArrow">
          <a:avLst>
            <a:gd name="adj1" fmla="val 75000"/>
            <a:gd name="adj2" fmla="val 50000"/>
          </a:avLst>
        </a:prstGeom>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ln w="55000" cap="flat" cmpd="thickThin" algn="ctr">
          <a:solidFill>
            <a:schemeClr val="accent1">
              <a:alpha val="90000"/>
              <a:tint val="4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6EFDCC74-72C1-4E31-809B-95ED7213E0B9}">
      <dsp:nvSpPr>
        <dsp:cNvPr id="0" name=""/>
        <dsp:cNvSpPr/>
      </dsp:nvSpPr>
      <dsp:spPr>
        <a:xfrm>
          <a:off x="0" y="0"/>
          <a:ext cx="1000132" cy="2108606"/>
        </a:xfrm>
        <a:prstGeom prst="roundRect">
          <a:avLst/>
        </a:prstGeom>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ln w="55000" cap="flat" cmpd="thickThin"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tr-TR" sz="1600" b="1" kern="1200"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Türkiye Deprem Bölgeleri</a:t>
          </a:r>
          <a:endParaRPr lang="tr-TR" sz="1600" b="1" kern="1200" dirty="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endParaRPr>
        </a:p>
      </dsp:txBody>
      <dsp:txXfrm>
        <a:off x="0" y="0"/>
        <a:ext cx="1000132" cy="2108606"/>
      </dsp:txXfrm>
    </dsp:sp>
    <dsp:sp modelId="{7AB8FE63-2DD2-4F4B-B7E4-CFB8ED204B11}">
      <dsp:nvSpPr>
        <dsp:cNvPr id="0" name=""/>
        <dsp:cNvSpPr/>
      </dsp:nvSpPr>
      <dsp:spPr>
        <a:xfrm>
          <a:off x="1000132" y="3163693"/>
          <a:ext cx="1500198" cy="429670"/>
        </a:xfrm>
        <a:prstGeom prst="rightArrow">
          <a:avLst>
            <a:gd name="adj1" fmla="val 75000"/>
            <a:gd name="adj2" fmla="val 50000"/>
          </a:avLst>
        </a:prstGeom>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ln w="55000" cap="flat" cmpd="thickThin" algn="ctr">
          <a:solidFill>
            <a:schemeClr val="accent1">
              <a:alpha val="90000"/>
              <a:tint val="4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sp>
    <dsp:sp modelId="{839A5DFA-61A4-4321-8D0F-85109F7120D3}">
      <dsp:nvSpPr>
        <dsp:cNvPr id="0" name=""/>
        <dsp:cNvSpPr/>
      </dsp:nvSpPr>
      <dsp:spPr>
        <a:xfrm>
          <a:off x="0" y="2313745"/>
          <a:ext cx="1000132" cy="2108606"/>
        </a:xfrm>
        <a:prstGeom prst="roundRect">
          <a:avLst/>
        </a:prstGeom>
        <a:gradFill rotWithShape="0">
          <a:gsLst>
            <a:gs pos="0">
              <a:schemeClr val="tx1">
                <a:lumMod val="75000"/>
                <a:lumOff val="25000"/>
              </a:schemeClr>
            </a:gs>
            <a:gs pos="77000">
              <a:schemeClr val="accent1">
                <a:tint val="44500"/>
                <a:satMod val="160000"/>
              </a:schemeClr>
            </a:gs>
            <a:gs pos="100000">
              <a:schemeClr val="accent1">
                <a:tint val="23500"/>
                <a:satMod val="160000"/>
              </a:schemeClr>
            </a:gs>
          </a:gsLst>
          <a:lin ang="5400000" scaled="0"/>
        </a:gradFill>
        <a:ln w="55000" cap="flat" cmpd="thickThin"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tr-TR" sz="1600" b="1" kern="1200"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Pilot </a:t>
          </a:r>
        </a:p>
        <a:p>
          <a:pPr lvl="0" algn="ctr" defTabSz="711200">
            <a:lnSpc>
              <a:spcPct val="90000"/>
            </a:lnSpc>
            <a:spcBef>
              <a:spcPct val="0"/>
            </a:spcBef>
            <a:spcAft>
              <a:spcPct val="35000"/>
            </a:spcAft>
          </a:pPr>
          <a:r>
            <a:rPr lang="tr-TR" sz="1600" b="1" kern="1200" dirty="0" smtClean="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rPr>
            <a:t>19 İl</a:t>
          </a:r>
          <a:endParaRPr lang="tr-TR" sz="1600" b="1" kern="1200" dirty="0">
            <a:ln w="1905"/>
            <a:solidFill>
              <a:schemeClr val="accent2">
                <a:lumMod val="75000"/>
              </a:schemeClr>
            </a:solidFill>
            <a:effectLst>
              <a:innerShdw blurRad="69850" dist="43180" dir="5400000">
                <a:srgbClr val="000000">
                  <a:alpha val="65000"/>
                </a:srgbClr>
              </a:innerShdw>
            </a:effectLst>
            <a:latin typeface="Times New Roman" pitchFamily="18" charset="0"/>
            <a:ea typeface="+mn-ea"/>
            <a:cs typeface="Times New Roman" pitchFamily="18" charset="0"/>
          </a:endParaRPr>
        </a:p>
      </dsp:txBody>
      <dsp:txXfrm>
        <a:off x="0" y="2313745"/>
        <a:ext cx="1000132" cy="2108606"/>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478441" y="-949608"/>
          <a:ext cx="5286403" cy="7185628"/>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711200">
            <a:lnSpc>
              <a:spcPct val="100000"/>
            </a:lnSpc>
            <a:spcBef>
              <a:spcPct val="0"/>
            </a:spcBef>
            <a:spcAft>
              <a:spcPct val="15000"/>
            </a:spcAft>
            <a:buChar char="••"/>
          </a:pPr>
          <a:r>
            <a:rPr lang="tr-TR" sz="1600" b="0" u="sng" kern="1200" dirty="0" smtClean="0">
              <a:effectLst/>
              <a:latin typeface="Century Gothic" pitchFamily="34" charset="0"/>
            </a:rPr>
            <a:t>Yapı müteahhidi</a:t>
          </a:r>
          <a:r>
            <a:rPr lang="tr-TR" sz="1600" b="0" kern="1200" dirty="0" smtClean="0">
              <a:effectLst/>
              <a:latin typeface="Century Gothic" pitchFamily="34" charset="0"/>
            </a:rPr>
            <a:t>, yapının plana ve mevzuata, fen, sanat ve sağlık kurallarına, ruhsata ve eki projelere uygun olarak  inşa edileceğini yapı sahibine ve ilgili idareye taahhüt eden gerçek veya tüzel kişidir.</a:t>
          </a:r>
          <a:endParaRPr lang="tr-TR" sz="1600" b="0" kern="1200" dirty="0">
            <a:effectLst/>
            <a:latin typeface="Century Gothic" pitchFamily="34" charset="0"/>
          </a:endParaRPr>
        </a:p>
        <a:p>
          <a:pPr marL="171450" lvl="1" indent="-171450" algn="just" defTabSz="711200">
            <a:lnSpc>
              <a:spcPct val="90000"/>
            </a:lnSpc>
            <a:spcBef>
              <a:spcPct val="0"/>
            </a:spcBef>
            <a:spcAft>
              <a:spcPct val="15000"/>
            </a:spcAft>
            <a:buChar char="••"/>
          </a:pPr>
          <a:r>
            <a:rPr lang="tr-TR" sz="1600" b="0" u="sng" kern="1200" dirty="0" smtClean="0">
              <a:effectLst/>
              <a:latin typeface="Century Gothic" pitchFamily="34" charset="0"/>
            </a:rPr>
            <a:t>Şantiye şefi</a:t>
          </a:r>
          <a:r>
            <a:rPr lang="tr-TR" sz="1600" b="0" kern="1200" dirty="0" smtClean="0">
              <a:effectLst/>
              <a:latin typeface="Century Gothic" pitchFamily="34" charset="0"/>
            </a:rPr>
            <a:t>; yapıyı ilgili mevzuat hükümlerine, ruhsata ve eki projelere, denetçi mimar ve mühendis ile kontrol ve yardımcı kontrol elemanlarının talimatlarına uygun olarak inşa ettirmek, yapı denetimi sırasında bizzat hazır bulunarak, denetimin uygun şartlar altında yapılmasını sağlamak, ek-10’da gösterilen form-8’e uygun yapı denetleme defterini şantiyede muhafaza etmek, bu defterin ilgili bölümünü ve yapı denetim kuruluşunca düzenlenen diğer tutanak ile belgeleri imzalamakla yükümlüdür.</a:t>
          </a:r>
          <a:endParaRPr lang="tr-TR" sz="1600" b="0" kern="1200" dirty="0">
            <a:effectLst/>
            <a:latin typeface="Century Gothic" pitchFamily="34" charset="0"/>
          </a:endParaRPr>
        </a:p>
        <a:p>
          <a:pPr marL="171450" lvl="1" indent="-171450" algn="just" defTabSz="711200">
            <a:lnSpc>
              <a:spcPct val="90000"/>
            </a:lnSpc>
            <a:spcBef>
              <a:spcPct val="0"/>
            </a:spcBef>
            <a:spcAft>
              <a:spcPct val="15000"/>
            </a:spcAft>
            <a:buChar char="••"/>
          </a:pPr>
          <a:r>
            <a:rPr lang="tr-TR" sz="1600" b="0" kern="1200" dirty="0" smtClean="0">
              <a:effectLst/>
              <a:latin typeface="Century Gothic" pitchFamily="34" charset="0"/>
            </a:rPr>
            <a:t>Yapı müteahhidi ve onu temsilen görevlendirilen şantiye şefi, yapım işlerindeki kusurlardan dolayı müteselsilen sorumludur.</a:t>
          </a:r>
          <a:endParaRPr lang="tr-TR" sz="1600" b="0" kern="1200" dirty="0">
            <a:effectLst/>
            <a:latin typeface="Century Gothic" pitchFamily="34" charset="0"/>
          </a:endParaRPr>
        </a:p>
        <a:p>
          <a:pPr marL="171450" lvl="1" indent="-171450" algn="just" defTabSz="711200">
            <a:lnSpc>
              <a:spcPct val="90000"/>
            </a:lnSpc>
            <a:spcBef>
              <a:spcPct val="0"/>
            </a:spcBef>
            <a:spcAft>
              <a:spcPct val="15000"/>
            </a:spcAft>
            <a:buChar char="••"/>
          </a:pPr>
          <a:r>
            <a:rPr lang="tr-TR" sz="1600" b="0" kern="1200" dirty="0" smtClean="0">
              <a:effectLst/>
              <a:latin typeface="Century Gothic" pitchFamily="34" charset="0"/>
            </a:rPr>
            <a:t>Yapı müteahhidi veya onu temsilen görevlendirilen şantiye şefi, </a:t>
          </a:r>
          <a:r>
            <a:rPr lang="tr-TR" sz="1600" b="0" u="sng" kern="1200" dirty="0" smtClean="0">
              <a:effectLst/>
              <a:latin typeface="Century Gothic" pitchFamily="34" charset="0"/>
            </a:rPr>
            <a:t>inşaatta herhangi bir imalata başlamadan en az bir gün önce, yapılacak imalatı yapı denetim kuruluşuna haber vermek zorundadır. Aksi takdirde, işin denetimsiz ilerlemesinden doğabilecek her türlü sorumluluk yapı müteahhidine ve onu temsilen görevlendirilen şantiye şefine aittir.</a:t>
          </a:r>
          <a:endParaRPr lang="tr-TR" sz="1600" b="0" u="sng" kern="1200" dirty="0">
            <a:effectLst/>
            <a:latin typeface="Century Gothic" pitchFamily="34" charset="0"/>
          </a:endParaRPr>
        </a:p>
      </dsp:txBody>
      <dsp:txXfrm rot="5400000">
        <a:off x="2478441" y="-949608"/>
        <a:ext cx="5286403" cy="7185628"/>
      </dsp:txXfrm>
    </dsp:sp>
    <dsp:sp modelId="{B2838722-DF4D-4B3E-8E98-CBEFC888C0AD}">
      <dsp:nvSpPr>
        <dsp:cNvPr id="0" name=""/>
        <dsp:cNvSpPr/>
      </dsp:nvSpPr>
      <dsp:spPr>
        <a:xfrm>
          <a:off x="0" y="0"/>
          <a:ext cx="1527850" cy="5281249"/>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50000"/>
            </a:lnSpc>
            <a:spcBef>
              <a:spcPct val="0"/>
            </a:spcBef>
            <a:spcAft>
              <a:spcPct val="35000"/>
            </a:spcAft>
          </a:pPr>
          <a:r>
            <a:rPr lang="tr-TR" sz="2800" b="1" kern="1200" dirty="0" smtClean="0">
              <a:latin typeface="Century Gothic" pitchFamily="34" charset="0"/>
              <a:cs typeface="Times New Roman" pitchFamily="18" charset="0"/>
            </a:rPr>
            <a:t>Yapı Müteahhidi </a:t>
          </a:r>
        </a:p>
        <a:p>
          <a:pPr lvl="0" algn="ctr" defTabSz="1244600">
            <a:lnSpc>
              <a:spcPct val="50000"/>
            </a:lnSpc>
            <a:spcBef>
              <a:spcPct val="0"/>
            </a:spcBef>
            <a:spcAft>
              <a:spcPct val="35000"/>
            </a:spcAft>
          </a:pPr>
          <a:r>
            <a:rPr lang="tr-TR" sz="2800" b="1" kern="1200" dirty="0" smtClean="0">
              <a:latin typeface="Century Gothic" pitchFamily="34" charset="0"/>
              <a:cs typeface="Times New Roman" pitchFamily="18" charset="0"/>
            </a:rPr>
            <a:t>&amp;</a:t>
          </a:r>
        </a:p>
        <a:p>
          <a:pPr lvl="0" algn="ctr" defTabSz="1244600">
            <a:lnSpc>
              <a:spcPct val="50000"/>
            </a:lnSpc>
            <a:spcBef>
              <a:spcPct val="0"/>
            </a:spcBef>
            <a:spcAft>
              <a:spcPct val="35000"/>
            </a:spcAft>
          </a:pPr>
          <a:r>
            <a:rPr lang="tr-TR" sz="2800" b="1" kern="1200" dirty="0" smtClean="0">
              <a:latin typeface="Century Gothic" pitchFamily="34" charset="0"/>
              <a:cs typeface="Times New Roman" pitchFamily="18" charset="0"/>
            </a:rPr>
            <a:t>Şantiye Şefi</a:t>
          </a:r>
        </a:p>
      </dsp:txBody>
      <dsp:txXfrm>
        <a:off x="0" y="0"/>
        <a:ext cx="1527850" cy="5281249"/>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C5594-5074-4876-8520-4B126E5CE859}">
      <dsp:nvSpPr>
        <dsp:cNvPr id="0" name=""/>
        <dsp:cNvSpPr/>
      </dsp:nvSpPr>
      <dsp:spPr>
        <a:xfrm rot="5400000">
          <a:off x="5942768" y="-688595"/>
          <a:ext cx="505799" cy="2009473"/>
        </a:xfrm>
        <a:prstGeom prst="round2SameRect">
          <a:avLst/>
        </a:prstGeom>
        <a:gradFill rotWithShape="0">
          <a:gsLst>
            <a:gs pos="0">
              <a:schemeClr val="tx1">
                <a:lumMod val="5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w="9525" cap="flat" cmpd="sng" algn="ctr">
          <a:solidFill>
            <a:schemeClr val="accent2">
              <a:tint val="40000"/>
              <a:alpha val="90000"/>
              <a:hueOff val="0"/>
              <a:satOff val="0"/>
              <a:lumOff val="0"/>
              <a:alphaOff val="0"/>
            </a:schemeClr>
          </a:solidFill>
          <a:prstDash val="solid"/>
        </a:ln>
        <a:effectLst>
          <a:outerShdw blurRad="50800" dist="38100" dir="5400000" rotWithShape="0">
            <a:srgbClr val="000000">
              <a:alpha val="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b="1" kern="1200" dirty="0" smtClean="0"/>
            <a:t>30.000m</a:t>
          </a:r>
          <a:r>
            <a:rPr lang="tr-TR" sz="2400" b="1" kern="1200" baseline="30000" dirty="0" smtClean="0"/>
            <a:t>2</a:t>
          </a:r>
          <a:r>
            <a:rPr lang="tr-TR" sz="2400" b="1" kern="1200" baseline="0" dirty="0" smtClean="0"/>
            <a:t> </a:t>
          </a:r>
          <a:r>
            <a:rPr lang="tr-TR" sz="2400" kern="1200" baseline="0" dirty="0" smtClean="0"/>
            <a:t> </a:t>
          </a:r>
          <a:endParaRPr lang="tr-TR" sz="2400" kern="1200" dirty="0"/>
        </a:p>
      </dsp:txBody>
      <dsp:txXfrm rot="5400000">
        <a:off x="5942768" y="-688595"/>
        <a:ext cx="505799" cy="2009473"/>
      </dsp:txXfrm>
    </dsp:sp>
    <dsp:sp modelId="{285522E1-7AC5-46E4-B682-35895A350326}">
      <dsp:nvSpPr>
        <dsp:cNvPr id="0" name=""/>
        <dsp:cNvSpPr/>
      </dsp:nvSpPr>
      <dsp:spPr>
        <a:xfrm>
          <a:off x="12" y="0"/>
          <a:ext cx="5190537" cy="632249"/>
        </a:xfrm>
        <a:prstGeom prst="roundRect">
          <a:avLst/>
        </a:prstGeom>
        <a:gradFill rotWithShape="0">
          <a:gsLst>
            <a:gs pos="0">
              <a:schemeClr val="bg1">
                <a:lumMod val="95000"/>
                <a:lumOff val="5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38100" rIns="0" bIns="38100" numCol="1" spcCol="1270" anchor="ctr" anchorCtr="0">
          <a:noAutofit/>
        </a:bodyPr>
        <a:lstStyle/>
        <a:p>
          <a:pPr lvl="0" algn="l" defTabSz="889000">
            <a:lnSpc>
              <a:spcPct val="90000"/>
            </a:lnSpc>
            <a:spcBef>
              <a:spcPct val="0"/>
            </a:spcBef>
            <a:spcAft>
              <a:spcPct val="35000"/>
            </a:spcAft>
          </a:pPr>
          <a:r>
            <a:rPr lang="tr-TR" sz="2000" kern="1200" dirty="0" smtClean="0"/>
            <a:t>Mimar, Mühendis (İnş.-Mak.- Elkt.)</a:t>
          </a:r>
          <a:endParaRPr lang="tr-TR" sz="2000" kern="1200" dirty="0"/>
        </a:p>
      </dsp:txBody>
      <dsp:txXfrm>
        <a:off x="12" y="0"/>
        <a:ext cx="5190537" cy="632249"/>
      </dsp:txXfrm>
    </dsp:sp>
    <dsp:sp modelId="{8942BF4B-C7A7-4CAD-A8BE-416B49F7454B}">
      <dsp:nvSpPr>
        <dsp:cNvPr id="0" name=""/>
        <dsp:cNvSpPr/>
      </dsp:nvSpPr>
      <dsp:spPr>
        <a:xfrm rot="5400000">
          <a:off x="5966461" y="19"/>
          <a:ext cx="505799" cy="1959967"/>
        </a:xfrm>
        <a:prstGeom prst="round2SameRect">
          <a:avLst/>
        </a:prstGeom>
        <a:gradFill rotWithShape="0">
          <a:gsLst>
            <a:gs pos="0">
              <a:schemeClr val="tx1">
                <a:lumMod val="5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w="9525" cap="flat" cmpd="sng" algn="ctr">
          <a:solidFill>
            <a:schemeClr val="accent3">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b="1" kern="1200" dirty="0" smtClean="0"/>
            <a:t>15.000m</a:t>
          </a:r>
          <a:r>
            <a:rPr lang="tr-TR" sz="2400" b="1" kern="1200" baseline="30000" dirty="0" smtClean="0"/>
            <a:t>2</a:t>
          </a:r>
          <a:endParaRPr lang="tr-TR" sz="2400" b="1" kern="1200" dirty="0"/>
        </a:p>
      </dsp:txBody>
      <dsp:txXfrm rot="5400000">
        <a:off x="5966461" y="19"/>
        <a:ext cx="505799" cy="1959967"/>
      </dsp:txXfrm>
    </dsp:sp>
    <dsp:sp modelId="{5D590BDC-C2C5-4D4F-B09D-0C5B4A81D397}">
      <dsp:nvSpPr>
        <dsp:cNvPr id="0" name=""/>
        <dsp:cNvSpPr/>
      </dsp:nvSpPr>
      <dsp:spPr>
        <a:xfrm>
          <a:off x="394" y="663878"/>
          <a:ext cx="5238982" cy="632249"/>
        </a:xfrm>
        <a:prstGeom prst="roundRect">
          <a:avLst/>
        </a:prstGeom>
        <a:gradFill rotWithShape="0">
          <a:gsLst>
            <a:gs pos="0">
              <a:schemeClr val="bg1">
                <a:lumMod val="95000"/>
                <a:lumOff val="5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tr-TR" sz="2000" kern="1200" dirty="0" smtClean="0"/>
            <a:t>Teknik Öğretmen Ve Tekniker  </a:t>
          </a:r>
          <a:r>
            <a:rPr lang="tr-TR" sz="2000" kern="1200" dirty="0" smtClean="0"/>
            <a:t>(İnş.-Mak.- Elkt.)</a:t>
          </a:r>
          <a:r>
            <a:rPr lang="tr-TR" sz="2000" kern="1200" dirty="0" smtClean="0"/>
            <a:t> </a:t>
          </a:r>
          <a:endParaRPr lang="tr-TR" sz="2000" kern="1200" dirty="0"/>
        </a:p>
      </dsp:txBody>
      <dsp:txXfrm>
        <a:off x="394" y="663878"/>
        <a:ext cx="5238982" cy="63224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488541" y="-938319"/>
          <a:ext cx="4928507" cy="6948736"/>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tr-TR" sz="1600" kern="1200" dirty="0" smtClean="0">
              <a:latin typeface="Century Gothic" pitchFamily="34" charset="0"/>
            </a:rPr>
            <a:t>Kanun ve ilgili mevzuat ile belirlenen görevlerini mevzuatta gösterilen süreler içinde yerine getirmek, </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kern="1200" dirty="0" smtClean="0">
              <a:latin typeface="Century Gothic" pitchFamily="34" charset="0"/>
            </a:rPr>
            <a:t>Yapı ruhsatı müracaatına esas olan ve ilgili yapı denetim kuruluşunun </a:t>
          </a:r>
          <a:r>
            <a:rPr lang="tr-TR" sz="1600" kern="1200" dirty="0" smtClean="0">
              <a:latin typeface="Century Gothic" pitchFamily="34" charset="0"/>
            </a:rPr>
            <a:t>uygunluk </a:t>
          </a:r>
          <a:r>
            <a:rPr lang="tr-TR" sz="1600" kern="1200" dirty="0" smtClean="0">
              <a:latin typeface="Century Gothic" pitchFamily="34" charset="0"/>
            </a:rPr>
            <a:t>görüş verdiği belgeler incelenerek, eksiklik veya yanlışlık bulunmuyor ise yapı ruhsatı düzenlemek,</a:t>
          </a:r>
          <a:endParaRPr lang="tr-TR" sz="160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kern="1200" dirty="0" smtClean="0">
              <a:latin typeface="Century Gothic" pitchFamily="34" charset="0"/>
            </a:rPr>
            <a:t>Vize uygulamalarına son vermek,</a:t>
          </a:r>
          <a:endParaRPr lang="tr-TR" sz="160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kern="1200" dirty="0" smtClean="0">
              <a:latin typeface="Century Gothic" pitchFamily="34" charset="0"/>
            </a:rPr>
            <a:t>Yapıda tespit edilen eksiklikler veya o yapıdan sorumlu bulunan denetçi mimar ve mühendis, kontrol veya yardımcı kontrol elemanlarının görevinden ayrılması gibi nedenlerle, yapı denetim kuruluşunun talebi üzerine ilgili </a:t>
          </a:r>
          <a:r>
            <a:rPr lang="tr-TR" sz="1600" b="1" kern="1200" dirty="0" smtClean="0">
              <a:latin typeface="Century Gothic" pitchFamily="34" charset="0"/>
            </a:rPr>
            <a:t>idarece inşaat durdurulur.</a:t>
          </a:r>
          <a:r>
            <a:rPr lang="tr-TR" sz="1600" kern="1200" dirty="0" smtClean="0">
              <a:latin typeface="Century Gothic" pitchFamily="34" charset="0"/>
            </a:rPr>
            <a:t> Faaliyeti durdurulmuş inşaatta eksikliklerin giderilmesi durumunda, inşaatın devamına izin verilir.</a:t>
          </a:r>
          <a:endParaRPr lang="tr-TR" sz="160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kern="1200" dirty="0" smtClean="0">
              <a:latin typeface="Century Gothic" pitchFamily="34" charset="0"/>
            </a:rPr>
            <a:t>İnşaatın tamamlanmasını müteakiben tanzim edilen iş bitirme tutanağını incelemek, on beş iş günü içinde onaylamak veya var ise eksikliklerinin neler olduğu belirtilerek, giderilmesinin gerektiğini yazılı olarak bildirmek.</a:t>
          </a:r>
          <a:endParaRPr lang="tr-TR" sz="1600" kern="1200" dirty="0">
            <a:latin typeface="Century Gothic" pitchFamily="34" charset="0"/>
          </a:endParaRPr>
        </a:p>
      </dsp:txBody>
      <dsp:txXfrm rot="5400000">
        <a:off x="2488541" y="-938319"/>
        <a:ext cx="4928507" cy="6948736"/>
      </dsp:txXfrm>
    </dsp:sp>
    <dsp:sp modelId="{B2838722-DF4D-4B3E-8E98-CBEFC888C0AD}">
      <dsp:nvSpPr>
        <dsp:cNvPr id="0" name=""/>
        <dsp:cNvSpPr/>
      </dsp:nvSpPr>
      <dsp:spPr>
        <a:xfrm>
          <a:off x="0" y="0"/>
          <a:ext cx="1477480" cy="5067144"/>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b="1" kern="1200" dirty="0" smtClean="0">
              <a:latin typeface="Century Gothic" pitchFamily="34" charset="0"/>
              <a:cs typeface="Times New Roman" pitchFamily="18" charset="0"/>
            </a:rPr>
            <a:t>İlgili İdare </a:t>
          </a:r>
        </a:p>
        <a:p>
          <a:pPr lvl="0" algn="ctr" defTabSz="1244600">
            <a:lnSpc>
              <a:spcPct val="90000"/>
            </a:lnSpc>
            <a:spcBef>
              <a:spcPct val="0"/>
            </a:spcBef>
            <a:spcAft>
              <a:spcPct val="35000"/>
            </a:spcAft>
          </a:pPr>
          <a:r>
            <a:rPr lang="tr-TR" sz="2000" b="1" kern="1200" dirty="0" smtClean="0">
              <a:latin typeface="Century Gothic" pitchFamily="34" charset="0"/>
              <a:cs typeface="Times New Roman" pitchFamily="18" charset="0"/>
            </a:rPr>
            <a:t>(Belediye ve İl özel İdaresi) </a:t>
          </a:r>
        </a:p>
      </dsp:txBody>
      <dsp:txXfrm>
        <a:off x="0" y="0"/>
        <a:ext cx="1477480" cy="506714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800911" y="-1259790"/>
          <a:ext cx="4303767" cy="6948736"/>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Proje Dentimi,</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ilgili idareye taahhütname vermek, </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Yapının, ruhsat ve ekleri ile mevzuata uygun olarak yapılmasını denetlemek.</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Yapıda Kullanılan malzemelerin ve imalatları </a:t>
          </a:r>
          <a:r>
            <a:rPr lang="tr-TR" sz="1600" b="0" kern="1200" dirty="0" smtClean="0">
              <a:latin typeface="Century Gothic" pitchFamily="34" charset="0"/>
            </a:rPr>
            <a:t> TSE’li olup olmadığını denetlemek</a:t>
          </a:r>
          <a:r>
            <a:rPr lang="tr-TR" sz="1600" b="0" kern="1200" dirty="0" smtClean="0">
              <a:latin typeface="Century Gothic" pitchFamily="34" charset="0"/>
            </a:rPr>
            <a:t>,</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Denetim hizmetlerine ilişkin belgelerin bir nüshasını ilgili idareye vermek, </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İş güvenliği ve işçi sağlığı konusunda gerekli denetim ve ikazlarda bulunmak,</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Ruhsat ve eklerine aykırı uygulama yapılması </a:t>
          </a:r>
          <a:r>
            <a:rPr lang="tr-TR" sz="1600" b="0" kern="1200" dirty="0" smtClean="0">
              <a:latin typeface="Century Gothic" pitchFamily="34" charset="0"/>
            </a:rPr>
            <a:t>halinde, üç </a:t>
          </a:r>
          <a:r>
            <a:rPr lang="tr-TR" sz="1600" b="0" kern="1200" dirty="0" smtClean="0">
              <a:latin typeface="Century Gothic" pitchFamily="34" charset="0"/>
            </a:rPr>
            <a:t>iş günü içinde ilgili idareye bildirmek.</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Yapının ruhsat eki projelerine uygun olarak kısmen veya tamamen bitirildiğine dair ilgili idareye rapor vermek.</a:t>
          </a:r>
          <a:endParaRPr lang="tr-TR" sz="1600" b="0" kern="1200" dirty="0">
            <a:latin typeface="Century Gothic" pitchFamily="34" charset="0"/>
          </a:endParaRPr>
        </a:p>
        <a:p>
          <a:pPr marL="171450" lvl="1" indent="-171450" algn="l" defTabSz="711200">
            <a:lnSpc>
              <a:spcPct val="100000"/>
            </a:lnSpc>
            <a:spcBef>
              <a:spcPct val="0"/>
            </a:spcBef>
            <a:spcAft>
              <a:spcPct val="15000"/>
            </a:spcAft>
            <a:buChar char="••"/>
          </a:pPr>
          <a:r>
            <a:rPr lang="tr-TR" sz="1600" b="0" kern="1200" dirty="0" smtClean="0">
              <a:latin typeface="Century Gothic" pitchFamily="34" charset="0"/>
            </a:rPr>
            <a:t>Zemin, malzeme ve imalata ilişkin deneyleri, şartname ve standartlara uygun olarak laboratuvarlarda yaptırmak.</a:t>
          </a:r>
          <a:endParaRPr lang="tr-TR" sz="1600" b="0" kern="1200" dirty="0">
            <a:latin typeface="Century Gothic" pitchFamily="34" charset="0"/>
          </a:endParaRPr>
        </a:p>
      </dsp:txBody>
      <dsp:txXfrm rot="5400000">
        <a:off x="2800911" y="-1259790"/>
        <a:ext cx="4303767" cy="6948736"/>
      </dsp:txXfrm>
    </dsp:sp>
    <dsp:sp modelId="{B2838722-DF4D-4B3E-8E98-CBEFC888C0AD}">
      <dsp:nvSpPr>
        <dsp:cNvPr id="0" name=""/>
        <dsp:cNvSpPr/>
      </dsp:nvSpPr>
      <dsp:spPr>
        <a:xfrm>
          <a:off x="946" y="2162"/>
          <a:ext cx="1477480" cy="4424830"/>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b="1" kern="1200" dirty="0" smtClean="0">
              <a:latin typeface="Century Gothic" pitchFamily="34" charset="0"/>
              <a:cs typeface="Times New Roman" pitchFamily="18" charset="0"/>
            </a:rPr>
            <a:t>Yapı Denetim kuruluşu</a:t>
          </a:r>
        </a:p>
      </dsp:txBody>
      <dsp:txXfrm>
        <a:off x="946" y="2162"/>
        <a:ext cx="1477480" cy="442483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521033" y="-971758"/>
          <a:ext cx="4863523" cy="6948736"/>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Projelerin ihtisas alanlarındaki mevzuata uygunluğu, detay ve hesapların </a:t>
          </a:r>
          <a:r>
            <a:rPr lang="tr-TR" sz="1800" b="0" kern="1200" dirty="0" smtClean="0">
              <a:latin typeface="Century Gothic" pitchFamily="34" charset="0"/>
            </a:rPr>
            <a:t>doğruluğunun </a:t>
          </a:r>
          <a:r>
            <a:rPr lang="tr-TR" sz="1800" b="0" kern="1200" dirty="0" smtClean="0">
              <a:latin typeface="Century Gothic" pitchFamily="34" charset="0"/>
            </a:rPr>
            <a:t>denetlenmesi varsa hataların giderilmesi</a:t>
          </a:r>
          <a:endParaRPr lang="tr-TR" sz="1800" b="0" kern="1200" dirty="0">
            <a:latin typeface="Century Gothic" pitchFamily="34" charset="0"/>
          </a:endParaRPr>
        </a:p>
        <a:p>
          <a:pPr marL="171450" lvl="1" indent="-171450" algn="l" defTabSz="800100">
            <a:lnSpc>
              <a:spcPct val="90000"/>
            </a:lnSpc>
            <a:spcBef>
              <a:spcPct val="0"/>
            </a:spcBef>
            <a:spcAft>
              <a:spcPct val="15000"/>
            </a:spcAft>
            <a:buChar char="••"/>
          </a:pPr>
          <a:r>
            <a:rPr lang="tr-TR" sz="1800" b="0" kern="1200" dirty="0" smtClean="0">
              <a:latin typeface="Century Gothic" pitchFamily="34" charset="0"/>
            </a:rPr>
            <a:t>işyeri teslim </a:t>
          </a:r>
          <a:r>
            <a:rPr lang="tr-TR" sz="1800" b="0" kern="1200" dirty="0" smtClean="0">
              <a:latin typeface="Century Gothic" pitchFamily="34" charset="0"/>
            </a:rPr>
            <a:t>tutanağının </a:t>
          </a:r>
          <a:r>
            <a:rPr lang="tr-TR" sz="1800" b="0" kern="1200" dirty="0" smtClean="0">
              <a:latin typeface="Century Gothic" pitchFamily="34" charset="0"/>
            </a:rPr>
            <a:t>tanzim edilmesi,</a:t>
          </a:r>
          <a:endParaRPr lang="tr-TR" sz="1800" kern="1200" dirty="0"/>
        </a:p>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Yapının temel bölümünün inşası sırasında gerekli denetim ve gözetimler yapılır; temel kalıp ve donatı imalatı kontrol tutanağı, temel topraklaması kontrol tutanağı ve temel beton döküm tutanağı tanzim edilerek, yapılan işlemlerin uygunluğu onaylanır, </a:t>
          </a:r>
          <a:endParaRPr lang="tr-TR" sz="1800" b="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Yapının taşıyıcı sistem bölümünün imalatı sırasında, beton kalıbı, demir teçhizatı ve gerekli diğer tesisat kontrol edildikten sonra ek-8’de gösterilen form-6’ya uygun tutanak tanzim edilir.</a:t>
          </a:r>
          <a:endParaRPr lang="tr-TR" sz="1800" b="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beton dökümüne nezaret etmek,</a:t>
          </a:r>
          <a:endParaRPr lang="tr-TR" sz="1800" b="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Yapının ilgili imalatları için kontrol tutanakları düzenlemek.</a:t>
          </a:r>
          <a:endParaRPr lang="tr-TR" sz="1800" b="0" kern="1200" dirty="0">
            <a:latin typeface="Century Gothic" pitchFamily="34" charset="0"/>
          </a:endParaRPr>
        </a:p>
      </dsp:txBody>
      <dsp:txXfrm rot="5400000">
        <a:off x="2521033" y="-971758"/>
        <a:ext cx="4863523" cy="6948736"/>
      </dsp:txXfrm>
    </dsp:sp>
    <dsp:sp modelId="{B2838722-DF4D-4B3E-8E98-CBEFC888C0AD}">
      <dsp:nvSpPr>
        <dsp:cNvPr id="0" name=""/>
        <dsp:cNvSpPr/>
      </dsp:nvSpPr>
      <dsp:spPr>
        <a:xfrm>
          <a:off x="946" y="2443"/>
          <a:ext cx="1477480" cy="5000332"/>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b="1" kern="1200" dirty="0" smtClean="0">
              <a:latin typeface="Century Gothic" pitchFamily="34" charset="0"/>
              <a:cs typeface="Times New Roman" pitchFamily="18" charset="0"/>
            </a:rPr>
            <a:t>Deentçi, Kontrol Elemanı</a:t>
          </a:r>
        </a:p>
      </dsp:txBody>
      <dsp:txXfrm>
        <a:off x="946" y="2443"/>
        <a:ext cx="1477480" cy="500033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C5594-5074-4876-8520-4B126E5CE859}">
      <dsp:nvSpPr>
        <dsp:cNvPr id="0" name=""/>
        <dsp:cNvSpPr/>
      </dsp:nvSpPr>
      <dsp:spPr>
        <a:xfrm rot="5400000">
          <a:off x="6155264" y="-683434"/>
          <a:ext cx="575557" cy="2089606"/>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360.000m</a:t>
          </a:r>
          <a:r>
            <a:rPr lang="tr-TR" sz="2400" kern="1200" baseline="30000" dirty="0" smtClean="0"/>
            <a:t>2</a:t>
          </a:r>
          <a:r>
            <a:rPr lang="tr-TR" sz="2400" kern="1200" baseline="0" dirty="0" smtClean="0"/>
            <a:t>  </a:t>
          </a:r>
          <a:endParaRPr lang="tr-TR" sz="2400" kern="1200" dirty="0"/>
        </a:p>
      </dsp:txBody>
      <dsp:txXfrm rot="5400000">
        <a:off x="6155264" y="-683434"/>
        <a:ext cx="575557" cy="2089606"/>
      </dsp:txXfrm>
    </dsp:sp>
    <dsp:sp modelId="{285522E1-7AC5-46E4-B682-35895A350326}">
      <dsp:nvSpPr>
        <dsp:cNvPr id="0" name=""/>
        <dsp:cNvSpPr/>
      </dsp:nvSpPr>
      <dsp:spPr>
        <a:xfrm>
          <a:off x="0" y="408"/>
          <a:ext cx="5398135" cy="719447"/>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41910" rIns="0" bIns="41910" numCol="1" spcCol="1270" anchor="ctr" anchorCtr="0">
          <a:noAutofit/>
        </a:bodyPr>
        <a:lstStyle/>
        <a:p>
          <a:pPr lvl="0" algn="l" defTabSz="977900">
            <a:lnSpc>
              <a:spcPct val="90000"/>
            </a:lnSpc>
            <a:spcBef>
              <a:spcPct val="0"/>
            </a:spcBef>
            <a:spcAft>
              <a:spcPct val="35000"/>
            </a:spcAft>
          </a:pPr>
          <a:r>
            <a:rPr lang="tr-TR" sz="2200" kern="1200" dirty="0" smtClean="0"/>
            <a:t>Proje Uygulama Denetçisi Mimar</a:t>
          </a:r>
          <a:endParaRPr lang="tr-TR" sz="2200" kern="1200" dirty="0"/>
        </a:p>
      </dsp:txBody>
      <dsp:txXfrm>
        <a:off x="0" y="408"/>
        <a:ext cx="5398135" cy="719447"/>
      </dsp:txXfrm>
    </dsp:sp>
    <dsp:sp modelId="{8942BF4B-C7A7-4CAD-A8BE-416B49F7454B}">
      <dsp:nvSpPr>
        <dsp:cNvPr id="0" name=""/>
        <dsp:cNvSpPr/>
      </dsp:nvSpPr>
      <dsp:spPr>
        <a:xfrm rot="5400000">
          <a:off x="6179898" y="97725"/>
          <a:ext cx="575557" cy="2038126"/>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360.000m</a:t>
          </a:r>
          <a:r>
            <a:rPr lang="tr-TR" sz="2400" kern="1200" baseline="30000" dirty="0" smtClean="0"/>
            <a:t>2</a:t>
          </a:r>
          <a:endParaRPr lang="tr-TR" sz="2400" kern="1200" dirty="0"/>
        </a:p>
      </dsp:txBody>
      <dsp:txXfrm rot="5400000">
        <a:off x="6179898" y="97725"/>
        <a:ext cx="575557" cy="2038126"/>
      </dsp:txXfrm>
    </dsp:sp>
    <dsp:sp modelId="{5D590BDC-C2C5-4D4F-B09D-0C5B4A81D397}">
      <dsp:nvSpPr>
        <dsp:cNvPr id="0" name=""/>
        <dsp:cNvSpPr/>
      </dsp:nvSpPr>
      <dsp:spPr>
        <a:xfrm>
          <a:off x="104" y="757064"/>
          <a:ext cx="5448509" cy="719447"/>
        </a:xfrm>
        <a:prstGeom prst="roundRect">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l" defTabSz="977900">
            <a:lnSpc>
              <a:spcPct val="90000"/>
            </a:lnSpc>
            <a:spcBef>
              <a:spcPct val="0"/>
            </a:spcBef>
            <a:spcAft>
              <a:spcPct val="35000"/>
            </a:spcAft>
          </a:pPr>
          <a:r>
            <a:rPr lang="tr-TR" sz="2200" kern="1200" dirty="0" smtClean="0"/>
            <a:t>Proje Ulgulama Deentçisi İnşaat Mühendisi</a:t>
          </a:r>
          <a:endParaRPr lang="tr-TR" sz="2200" kern="1200" dirty="0"/>
        </a:p>
      </dsp:txBody>
      <dsp:txXfrm>
        <a:off x="104" y="757064"/>
        <a:ext cx="5448509" cy="719447"/>
      </dsp:txXfrm>
    </dsp:sp>
    <dsp:sp modelId="{FFDEE71B-CCD3-49B4-8B67-87E5E7C823ED}">
      <dsp:nvSpPr>
        <dsp:cNvPr id="0" name=""/>
        <dsp:cNvSpPr/>
      </dsp:nvSpPr>
      <dsp:spPr>
        <a:xfrm rot="5400000">
          <a:off x="6192443" y="866014"/>
          <a:ext cx="575557" cy="2012387"/>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120.000m</a:t>
          </a:r>
          <a:r>
            <a:rPr lang="tr-TR" sz="2400" kern="1200" baseline="30000" dirty="0" smtClean="0"/>
            <a:t>2</a:t>
          </a:r>
          <a:endParaRPr lang="tr-TR" sz="2400" kern="1200" dirty="0"/>
        </a:p>
      </dsp:txBody>
      <dsp:txXfrm rot="5400000">
        <a:off x="6192443" y="866014"/>
        <a:ext cx="575557" cy="2012387"/>
      </dsp:txXfrm>
    </dsp:sp>
    <dsp:sp modelId="{8DAB08A8-52D5-437C-A0D5-C0C159157949}">
      <dsp:nvSpPr>
        <dsp:cNvPr id="0" name=""/>
        <dsp:cNvSpPr/>
      </dsp:nvSpPr>
      <dsp:spPr>
        <a:xfrm>
          <a:off x="104" y="1512484"/>
          <a:ext cx="5473924" cy="719447"/>
        </a:xfrm>
        <a:prstGeom prst="roundRect">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t>Proje Uygulama Denetçisi Elektrik Mühendisi</a:t>
          </a:r>
          <a:endParaRPr lang="tr-TR" sz="2200" kern="1200" dirty="0"/>
        </a:p>
      </dsp:txBody>
      <dsp:txXfrm>
        <a:off x="104" y="1512484"/>
        <a:ext cx="5473924" cy="719447"/>
      </dsp:txXfrm>
    </dsp:sp>
    <dsp:sp modelId="{7C1B1EE0-84E9-4535-942F-D4261DD45062}">
      <dsp:nvSpPr>
        <dsp:cNvPr id="0" name=""/>
        <dsp:cNvSpPr/>
      </dsp:nvSpPr>
      <dsp:spPr>
        <a:xfrm rot="5400000">
          <a:off x="6143669" y="1522345"/>
          <a:ext cx="575557" cy="2113006"/>
        </a:xfrm>
        <a:prstGeom prst="round2Same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120.000m</a:t>
          </a:r>
          <a:r>
            <a:rPr lang="tr-TR" sz="2400" kern="1200" baseline="30000" dirty="0" smtClean="0"/>
            <a:t>2</a:t>
          </a:r>
          <a:endParaRPr lang="tr-TR" sz="2400" kern="1200" dirty="0"/>
        </a:p>
      </dsp:txBody>
      <dsp:txXfrm rot="5400000">
        <a:off x="6143669" y="1522345"/>
        <a:ext cx="575557" cy="2113006"/>
      </dsp:txXfrm>
    </dsp:sp>
    <dsp:sp modelId="{1299DA86-6619-4471-A254-26D0A7E821B2}">
      <dsp:nvSpPr>
        <dsp:cNvPr id="0" name=""/>
        <dsp:cNvSpPr/>
      </dsp:nvSpPr>
      <dsp:spPr>
        <a:xfrm>
          <a:off x="104" y="2267903"/>
          <a:ext cx="5374208" cy="719447"/>
        </a:xfrm>
        <a:prstGeom prst="roundRect">
          <a:avLst/>
        </a:prstGeom>
        <a:gradFill rotWithShape="0">
          <a:gsLst>
            <a:gs pos="0">
              <a:schemeClr val="accent5">
                <a:hueOff val="0"/>
                <a:satOff val="0"/>
                <a:lumOff val="0"/>
                <a:alphaOff val="0"/>
                <a:shade val="15000"/>
                <a:satMod val="180000"/>
              </a:schemeClr>
            </a:gs>
            <a:gs pos="50000">
              <a:schemeClr val="accent5">
                <a:hueOff val="0"/>
                <a:satOff val="0"/>
                <a:lumOff val="0"/>
                <a:alphaOff val="0"/>
                <a:shade val="45000"/>
                <a:satMod val="170000"/>
              </a:schemeClr>
            </a:gs>
            <a:gs pos="70000">
              <a:schemeClr val="accent5">
                <a:hueOff val="0"/>
                <a:satOff val="0"/>
                <a:lumOff val="0"/>
                <a:alphaOff val="0"/>
                <a:tint val="99000"/>
                <a:shade val="65000"/>
                <a:satMod val="155000"/>
              </a:schemeClr>
            </a:gs>
            <a:gs pos="100000">
              <a:schemeClr val="accent5">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t>Proje Uygulama Denetçisi Makine Mühendisi</a:t>
          </a:r>
          <a:endParaRPr lang="tr-TR" sz="2200" kern="1200" dirty="0"/>
        </a:p>
      </dsp:txBody>
      <dsp:txXfrm>
        <a:off x="104" y="2267903"/>
        <a:ext cx="5374208" cy="719447"/>
      </dsp:txXfrm>
    </dsp:sp>
    <dsp:sp modelId="{0A74210D-F07D-4B25-A9B6-E0B3B2785872}">
      <dsp:nvSpPr>
        <dsp:cNvPr id="0" name=""/>
        <dsp:cNvSpPr/>
      </dsp:nvSpPr>
      <dsp:spPr>
        <a:xfrm rot="5400000">
          <a:off x="6128884" y="2313673"/>
          <a:ext cx="575557" cy="2138746"/>
        </a:xfrm>
        <a:prstGeom prst="round2SameRect">
          <a:avLst/>
        </a:prstGeom>
        <a:solidFill>
          <a:schemeClr val="accent6">
            <a:tint val="40000"/>
            <a:alpha val="90000"/>
            <a:hueOff val="0"/>
            <a:satOff val="0"/>
            <a:lumOff val="0"/>
            <a:alphaOff val="0"/>
          </a:schemeClr>
        </a:solidFill>
        <a:ln w="9525" cap="flat" cmpd="sng" algn="ctr">
          <a:solidFill>
            <a:schemeClr val="accent6">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120.000m</a:t>
          </a:r>
          <a:r>
            <a:rPr lang="tr-TR" sz="2400" kern="1200" baseline="30000" dirty="0" smtClean="0"/>
            <a:t>2</a:t>
          </a:r>
          <a:endParaRPr lang="tr-TR" sz="2400" kern="1200" dirty="0"/>
        </a:p>
      </dsp:txBody>
      <dsp:txXfrm rot="5400000">
        <a:off x="6128884" y="2313673"/>
        <a:ext cx="575557" cy="2138746"/>
      </dsp:txXfrm>
    </dsp:sp>
    <dsp:sp modelId="{BFB65EF7-BC33-4319-A58F-0DFEBE5DE6A4}">
      <dsp:nvSpPr>
        <dsp:cNvPr id="0" name=""/>
        <dsp:cNvSpPr/>
      </dsp:nvSpPr>
      <dsp:spPr>
        <a:xfrm>
          <a:off x="104" y="3024968"/>
          <a:ext cx="5347185" cy="719447"/>
        </a:xfrm>
        <a:prstGeom prst="roundRect">
          <a:avLst/>
        </a:prstGeom>
        <a:gradFill rotWithShape="0">
          <a:gsLst>
            <a:gs pos="0">
              <a:schemeClr val="accent6">
                <a:hueOff val="0"/>
                <a:satOff val="0"/>
                <a:lumOff val="0"/>
                <a:alphaOff val="0"/>
                <a:shade val="15000"/>
                <a:satMod val="180000"/>
              </a:schemeClr>
            </a:gs>
            <a:gs pos="50000">
              <a:schemeClr val="accent6">
                <a:hueOff val="0"/>
                <a:satOff val="0"/>
                <a:lumOff val="0"/>
                <a:alphaOff val="0"/>
                <a:shade val="45000"/>
                <a:satMod val="170000"/>
              </a:schemeClr>
            </a:gs>
            <a:gs pos="70000">
              <a:schemeClr val="accent6">
                <a:hueOff val="0"/>
                <a:satOff val="0"/>
                <a:lumOff val="0"/>
                <a:alphaOff val="0"/>
                <a:tint val="99000"/>
                <a:shade val="65000"/>
                <a:satMod val="155000"/>
              </a:schemeClr>
            </a:gs>
            <a:gs pos="100000">
              <a:schemeClr val="accent6">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tr-TR" sz="2200" kern="1200" dirty="0" smtClean="0"/>
            <a:t>Uygulama Dentçisi İnşaat Mühendisi </a:t>
          </a:r>
          <a:endParaRPr lang="tr-TR" sz="2200" kern="1200" dirty="0"/>
        </a:p>
      </dsp:txBody>
      <dsp:txXfrm>
        <a:off x="104" y="3024968"/>
        <a:ext cx="5347185" cy="719447"/>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C5594-5074-4876-8520-4B126E5CE859}">
      <dsp:nvSpPr>
        <dsp:cNvPr id="0" name=""/>
        <dsp:cNvSpPr/>
      </dsp:nvSpPr>
      <dsp:spPr>
        <a:xfrm rot="5400000">
          <a:off x="5973187" y="-725424"/>
          <a:ext cx="445549" cy="2009473"/>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30.000m</a:t>
          </a:r>
          <a:r>
            <a:rPr lang="tr-TR" sz="2400" kern="1200" baseline="30000" dirty="0" smtClean="0"/>
            <a:t>2</a:t>
          </a:r>
          <a:r>
            <a:rPr lang="tr-TR" sz="2400" kern="1200" baseline="0" dirty="0" smtClean="0"/>
            <a:t>  </a:t>
          </a:r>
          <a:endParaRPr lang="tr-TR" sz="2400" kern="1200" dirty="0"/>
        </a:p>
      </dsp:txBody>
      <dsp:txXfrm rot="5400000">
        <a:off x="5973187" y="-725424"/>
        <a:ext cx="445549" cy="2009473"/>
      </dsp:txXfrm>
    </dsp:sp>
    <dsp:sp modelId="{285522E1-7AC5-46E4-B682-35895A350326}">
      <dsp:nvSpPr>
        <dsp:cNvPr id="0" name=""/>
        <dsp:cNvSpPr/>
      </dsp:nvSpPr>
      <dsp:spPr>
        <a:xfrm>
          <a:off x="0" y="0"/>
          <a:ext cx="5191124" cy="556936"/>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53340" rIns="0" bIns="53340" numCol="1" spcCol="1270" anchor="ctr" anchorCtr="0">
          <a:noAutofit/>
        </a:bodyPr>
        <a:lstStyle/>
        <a:p>
          <a:pPr lvl="0" algn="l" defTabSz="1244600">
            <a:lnSpc>
              <a:spcPct val="90000"/>
            </a:lnSpc>
            <a:spcBef>
              <a:spcPct val="0"/>
            </a:spcBef>
            <a:spcAft>
              <a:spcPct val="35000"/>
            </a:spcAft>
          </a:pPr>
          <a:r>
            <a:rPr lang="tr-TR" sz="2800" kern="1200" dirty="0" smtClean="0"/>
            <a:t>İnşaat Mühendisi ve Mimar</a:t>
          </a:r>
          <a:endParaRPr lang="tr-TR" sz="2800" kern="1200" dirty="0"/>
        </a:p>
      </dsp:txBody>
      <dsp:txXfrm>
        <a:off x="0" y="0"/>
        <a:ext cx="5191124" cy="556936"/>
      </dsp:txXfrm>
    </dsp:sp>
    <dsp:sp modelId="{8942BF4B-C7A7-4CAD-A8BE-416B49F7454B}">
      <dsp:nvSpPr>
        <dsp:cNvPr id="0" name=""/>
        <dsp:cNvSpPr/>
      </dsp:nvSpPr>
      <dsp:spPr>
        <a:xfrm rot="5400000">
          <a:off x="5996877" y="-115887"/>
          <a:ext cx="445549" cy="1959967"/>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60.000m</a:t>
          </a:r>
          <a:r>
            <a:rPr lang="tr-TR" sz="2400" kern="1200" baseline="30000" dirty="0" smtClean="0"/>
            <a:t>2</a:t>
          </a:r>
          <a:endParaRPr lang="tr-TR" sz="2400" kern="1200" dirty="0"/>
        </a:p>
      </dsp:txBody>
      <dsp:txXfrm rot="5400000">
        <a:off x="5996877" y="-115887"/>
        <a:ext cx="445549" cy="1959967"/>
      </dsp:txXfrm>
    </dsp:sp>
    <dsp:sp modelId="{5D590BDC-C2C5-4D4F-B09D-0C5B4A81D397}">
      <dsp:nvSpPr>
        <dsp:cNvPr id="0" name=""/>
        <dsp:cNvSpPr/>
      </dsp:nvSpPr>
      <dsp:spPr>
        <a:xfrm>
          <a:off x="100" y="585627"/>
          <a:ext cx="5239567" cy="556936"/>
        </a:xfrm>
        <a:prstGeom prst="roundRect">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l" defTabSz="1244600">
            <a:lnSpc>
              <a:spcPct val="90000"/>
            </a:lnSpc>
            <a:spcBef>
              <a:spcPct val="0"/>
            </a:spcBef>
            <a:spcAft>
              <a:spcPct val="35000"/>
            </a:spcAft>
          </a:pPr>
          <a:r>
            <a:rPr lang="tr-TR" sz="2800" kern="1200" dirty="0" smtClean="0"/>
            <a:t>Makine Mühendisi</a:t>
          </a:r>
          <a:endParaRPr lang="tr-TR" sz="2800" kern="1200" dirty="0"/>
        </a:p>
      </dsp:txBody>
      <dsp:txXfrm>
        <a:off x="100" y="585627"/>
        <a:ext cx="5239567" cy="556936"/>
      </dsp:txXfrm>
    </dsp:sp>
    <dsp:sp modelId="{FFDEE71B-CCD3-49B4-8B67-87E5E7C823ED}">
      <dsp:nvSpPr>
        <dsp:cNvPr id="0" name=""/>
        <dsp:cNvSpPr/>
      </dsp:nvSpPr>
      <dsp:spPr>
        <a:xfrm rot="5400000">
          <a:off x="6008940" y="481272"/>
          <a:ext cx="445549" cy="1935214"/>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120.000m</a:t>
          </a:r>
          <a:r>
            <a:rPr lang="tr-TR" sz="2400" kern="1200" baseline="30000" dirty="0" smtClean="0"/>
            <a:t>2</a:t>
          </a:r>
          <a:endParaRPr lang="tr-TR" sz="2400" kern="1200" dirty="0"/>
        </a:p>
      </dsp:txBody>
      <dsp:txXfrm rot="5400000">
        <a:off x="6008940" y="481272"/>
        <a:ext cx="445549" cy="1935214"/>
      </dsp:txXfrm>
    </dsp:sp>
    <dsp:sp modelId="{8DAB08A8-52D5-437C-A0D5-C0C159157949}">
      <dsp:nvSpPr>
        <dsp:cNvPr id="0" name=""/>
        <dsp:cNvSpPr/>
      </dsp:nvSpPr>
      <dsp:spPr>
        <a:xfrm>
          <a:off x="100" y="1170411"/>
          <a:ext cx="5264007" cy="556936"/>
        </a:xfrm>
        <a:prstGeom prst="roundRect">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l" defTabSz="1244600">
            <a:lnSpc>
              <a:spcPct val="90000"/>
            </a:lnSpc>
            <a:spcBef>
              <a:spcPct val="0"/>
            </a:spcBef>
            <a:spcAft>
              <a:spcPct val="35000"/>
            </a:spcAft>
          </a:pPr>
          <a:r>
            <a:rPr lang="tr-TR" sz="2800" kern="1200" dirty="0" smtClean="0"/>
            <a:t>Elektrik Mühendisi</a:t>
          </a:r>
          <a:endParaRPr lang="tr-TR" sz="2800" kern="1200" dirty="0"/>
        </a:p>
      </dsp:txBody>
      <dsp:txXfrm>
        <a:off x="100" y="1170411"/>
        <a:ext cx="5264007" cy="556936"/>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DC5594-5074-4876-8520-4B126E5CE859}">
      <dsp:nvSpPr>
        <dsp:cNvPr id="0" name=""/>
        <dsp:cNvSpPr/>
      </dsp:nvSpPr>
      <dsp:spPr>
        <a:xfrm rot="5400000">
          <a:off x="5972893" y="-725424"/>
          <a:ext cx="445549" cy="2009473"/>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15.000m</a:t>
          </a:r>
          <a:r>
            <a:rPr lang="tr-TR" sz="2400" kern="1200" baseline="30000" dirty="0" smtClean="0"/>
            <a:t>2</a:t>
          </a:r>
          <a:r>
            <a:rPr lang="tr-TR" sz="2400" kern="1200" baseline="0" dirty="0" smtClean="0"/>
            <a:t>  </a:t>
          </a:r>
          <a:endParaRPr lang="tr-TR" sz="2400" kern="1200" dirty="0"/>
        </a:p>
      </dsp:txBody>
      <dsp:txXfrm rot="5400000">
        <a:off x="5972893" y="-725424"/>
        <a:ext cx="445549" cy="2009473"/>
      </dsp:txXfrm>
    </dsp:sp>
    <dsp:sp modelId="{285522E1-7AC5-46E4-B682-35895A350326}">
      <dsp:nvSpPr>
        <dsp:cNvPr id="0" name=""/>
        <dsp:cNvSpPr/>
      </dsp:nvSpPr>
      <dsp:spPr>
        <a:xfrm>
          <a:off x="12" y="0"/>
          <a:ext cx="5190537" cy="556936"/>
        </a:xfrm>
        <a:prstGeom prst="round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53340" rIns="0" bIns="53340" numCol="1" spcCol="1270" anchor="ctr" anchorCtr="0">
          <a:noAutofit/>
        </a:bodyPr>
        <a:lstStyle/>
        <a:p>
          <a:pPr lvl="0" algn="l" defTabSz="1244600">
            <a:lnSpc>
              <a:spcPct val="90000"/>
            </a:lnSpc>
            <a:spcBef>
              <a:spcPct val="0"/>
            </a:spcBef>
            <a:spcAft>
              <a:spcPct val="35000"/>
            </a:spcAft>
          </a:pPr>
          <a:r>
            <a:rPr lang="tr-TR" sz="2800" kern="1200" dirty="0" smtClean="0"/>
            <a:t>Teknik Öğretmen (İnş.-Mak.- Elkt.)</a:t>
          </a:r>
          <a:endParaRPr lang="tr-TR" sz="2800" kern="1200" dirty="0"/>
        </a:p>
      </dsp:txBody>
      <dsp:txXfrm>
        <a:off x="12" y="0"/>
        <a:ext cx="5190537" cy="556936"/>
      </dsp:txXfrm>
    </dsp:sp>
    <dsp:sp modelId="{8942BF4B-C7A7-4CAD-A8BE-416B49F7454B}">
      <dsp:nvSpPr>
        <dsp:cNvPr id="0" name=""/>
        <dsp:cNvSpPr/>
      </dsp:nvSpPr>
      <dsp:spPr>
        <a:xfrm rot="5400000">
          <a:off x="5942120" y="-171019"/>
          <a:ext cx="445549" cy="2070230"/>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10.000m</a:t>
          </a:r>
          <a:r>
            <a:rPr lang="tr-TR" sz="2400" kern="1200" baseline="30000" dirty="0" smtClean="0"/>
            <a:t>2</a:t>
          </a:r>
          <a:endParaRPr lang="tr-TR" sz="2400" kern="1200" dirty="0"/>
        </a:p>
      </dsp:txBody>
      <dsp:txXfrm rot="5400000">
        <a:off x="5942120" y="-171019"/>
        <a:ext cx="445549" cy="2070230"/>
      </dsp:txXfrm>
    </dsp:sp>
    <dsp:sp modelId="{5D590BDC-C2C5-4D4F-B09D-0C5B4A81D397}">
      <dsp:nvSpPr>
        <dsp:cNvPr id="0" name=""/>
        <dsp:cNvSpPr/>
      </dsp:nvSpPr>
      <dsp:spPr>
        <a:xfrm>
          <a:off x="394" y="585627"/>
          <a:ext cx="5129385" cy="556936"/>
        </a:xfrm>
        <a:prstGeom prst="roundRect">
          <a:avLst/>
        </a:prstGeom>
        <a:gradFill rotWithShape="0">
          <a:gsLst>
            <a:gs pos="0">
              <a:schemeClr val="accent3">
                <a:hueOff val="0"/>
                <a:satOff val="0"/>
                <a:lumOff val="0"/>
                <a:alphaOff val="0"/>
                <a:shade val="15000"/>
                <a:satMod val="180000"/>
              </a:schemeClr>
            </a:gs>
            <a:gs pos="50000">
              <a:schemeClr val="accent3">
                <a:hueOff val="0"/>
                <a:satOff val="0"/>
                <a:lumOff val="0"/>
                <a:alphaOff val="0"/>
                <a:shade val="45000"/>
                <a:satMod val="170000"/>
              </a:schemeClr>
            </a:gs>
            <a:gs pos="70000">
              <a:schemeClr val="accent3">
                <a:hueOff val="0"/>
                <a:satOff val="0"/>
                <a:lumOff val="0"/>
                <a:alphaOff val="0"/>
                <a:tint val="99000"/>
                <a:shade val="65000"/>
                <a:satMod val="155000"/>
              </a:schemeClr>
            </a:gs>
            <a:gs pos="100000">
              <a:schemeClr val="accent3">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l" defTabSz="1244600">
            <a:lnSpc>
              <a:spcPct val="90000"/>
            </a:lnSpc>
            <a:spcBef>
              <a:spcPct val="0"/>
            </a:spcBef>
            <a:spcAft>
              <a:spcPct val="35000"/>
            </a:spcAft>
          </a:pPr>
          <a:r>
            <a:rPr lang="tr-TR" sz="2800" kern="1200" dirty="0" smtClean="0"/>
            <a:t>Tekniker  </a:t>
          </a:r>
          <a:r>
            <a:rPr lang="tr-TR" sz="2800" kern="1200" dirty="0" smtClean="0"/>
            <a:t>(İnş.-Mak.- Elkt.)</a:t>
          </a:r>
          <a:r>
            <a:rPr lang="tr-TR" sz="2800" kern="1200" dirty="0" smtClean="0"/>
            <a:t> </a:t>
          </a:r>
          <a:endParaRPr lang="tr-TR" sz="2800" kern="1200" dirty="0"/>
        </a:p>
      </dsp:txBody>
      <dsp:txXfrm>
        <a:off x="394" y="585627"/>
        <a:ext cx="5129385" cy="556936"/>
      </dsp:txXfrm>
    </dsp:sp>
    <dsp:sp modelId="{FFDEE71B-CCD3-49B4-8B67-87E5E7C823ED}">
      <dsp:nvSpPr>
        <dsp:cNvPr id="0" name=""/>
        <dsp:cNvSpPr/>
      </dsp:nvSpPr>
      <dsp:spPr>
        <a:xfrm rot="5400000">
          <a:off x="5930060" y="401388"/>
          <a:ext cx="445549" cy="2094982"/>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50800" dist="381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smtClean="0"/>
            <a:t>5.000m</a:t>
          </a:r>
          <a:r>
            <a:rPr lang="tr-TR" sz="2400" kern="1200" baseline="30000" dirty="0" smtClean="0"/>
            <a:t>2</a:t>
          </a:r>
          <a:endParaRPr lang="tr-TR" sz="2400" kern="1200" dirty="0"/>
        </a:p>
      </dsp:txBody>
      <dsp:txXfrm rot="5400000">
        <a:off x="5930060" y="401388"/>
        <a:ext cx="445549" cy="2094982"/>
      </dsp:txXfrm>
    </dsp:sp>
    <dsp:sp modelId="{8DAB08A8-52D5-437C-A0D5-C0C159157949}">
      <dsp:nvSpPr>
        <dsp:cNvPr id="0" name=""/>
        <dsp:cNvSpPr/>
      </dsp:nvSpPr>
      <dsp:spPr>
        <a:xfrm>
          <a:off x="394" y="1170411"/>
          <a:ext cx="5104949" cy="556936"/>
        </a:xfrm>
        <a:prstGeom prst="roundRect">
          <a:avLst/>
        </a:prstGeom>
        <a:gradFill rotWithShape="0">
          <a:gsLst>
            <a:gs pos="0">
              <a:schemeClr val="accent4">
                <a:hueOff val="0"/>
                <a:satOff val="0"/>
                <a:lumOff val="0"/>
                <a:alphaOff val="0"/>
                <a:shade val="15000"/>
                <a:satMod val="180000"/>
              </a:schemeClr>
            </a:gs>
            <a:gs pos="50000">
              <a:schemeClr val="accent4">
                <a:hueOff val="0"/>
                <a:satOff val="0"/>
                <a:lumOff val="0"/>
                <a:alphaOff val="0"/>
                <a:shade val="45000"/>
                <a:satMod val="170000"/>
              </a:schemeClr>
            </a:gs>
            <a:gs pos="70000">
              <a:schemeClr val="accent4">
                <a:hueOff val="0"/>
                <a:satOff val="0"/>
                <a:lumOff val="0"/>
                <a:alphaOff val="0"/>
                <a:tint val="99000"/>
                <a:shade val="65000"/>
                <a:satMod val="155000"/>
              </a:schemeClr>
            </a:gs>
            <a:gs pos="100000">
              <a:schemeClr val="accent4">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l" defTabSz="1244600">
            <a:lnSpc>
              <a:spcPct val="90000"/>
            </a:lnSpc>
            <a:spcBef>
              <a:spcPct val="0"/>
            </a:spcBef>
            <a:spcAft>
              <a:spcPct val="35000"/>
            </a:spcAft>
          </a:pPr>
          <a:r>
            <a:rPr lang="tr-TR" sz="2800" kern="1200" dirty="0" smtClean="0"/>
            <a:t>Teknisyen  </a:t>
          </a:r>
          <a:r>
            <a:rPr lang="tr-TR" sz="2800" kern="1200" dirty="0" smtClean="0"/>
            <a:t>(İnş.-Mak.- Elkt.)</a:t>
          </a:r>
          <a:r>
            <a:rPr lang="tr-TR" sz="2800" kern="1200" dirty="0" smtClean="0"/>
            <a:t> </a:t>
          </a:r>
          <a:endParaRPr lang="tr-TR" sz="2800" kern="1200" dirty="0"/>
        </a:p>
      </dsp:txBody>
      <dsp:txXfrm>
        <a:off x="394" y="1170411"/>
        <a:ext cx="5104949" cy="556936"/>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521033" y="-971758"/>
          <a:ext cx="4863523" cy="6948736"/>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tr-TR" sz="1800" b="0" kern="1200" dirty="0" smtClean="0">
              <a:latin typeface="Century Gothic" pitchFamily="34" charset="0"/>
            </a:rPr>
            <a:t>Yapı ruhsatına esas olan uygulama projelerini ve zemin etüdü raporları da dâhil olmak üzere her türlü etüde dayalı çalışmaları mevzuatına uygun olarak yapmak ya da yaptırmak ve incelenmek üzere sicil durum belgesi ile birlikte yapı denetim kuruluşuna vermek,</a:t>
          </a:r>
          <a:endParaRPr lang="tr-TR" sz="1800" kern="1200" dirty="0"/>
        </a:p>
        <a:p>
          <a:pPr marL="171450" lvl="1" indent="-171450" algn="l" defTabSz="800100">
            <a:lnSpc>
              <a:spcPct val="90000"/>
            </a:lnSpc>
            <a:spcBef>
              <a:spcPct val="0"/>
            </a:spcBef>
            <a:spcAft>
              <a:spcPct val="15000"/>
            </a:spcAft>
            <a:buChar char="••"/>
          </a:pPr>
          <a:endParaRPr lang="tr-TR" sz="1800" kern="1200" dirty="0"/>
        </a:p>
        <a:p>
          <a:pPr marL="171450" lvl="1" indent="-171450" algn="l" defTabSz="800100">
            <a:lnSpc>
              <a:spcPct val="90000"/>
            </a:lnSpc>
            <a:spcBef>
              <a:spcPct val="0"/>
            </a:spcBef>
            <a:spcAft>
              <a:spcPct val="15000"/>
            </a:spcAft>
            <a:buChar char="••"/>
          </a:pPr>
          <a:r>
            <a:rPr lang="tr-TR" sz="1800" b="0" kern="1200" dirty="0" smtClean="0">
              <a:latin typeface="Century Gothic" pitchFamily="34" charset="0"/>
            </a:rPr>
            <a:t> Ruhsat eki projelerin birbiri ile uyumlu olması şarttır. Birbiri ile uyumlu olmayan projelerden doğan sorumluluk, öncelikle proje müelliflerine ait olmak üzere, sırası ile yapı denetim kuruluşuna, proje ve uygulama denetçisi mimar ve mühendislere ve ilgili idareye aittir,</a:t>
          </a:r>
          <a:endParaRPr lang="tr-TR" sz="1800" kern="1200" dirty="0"/>
        </a:p>
        <a:p>
          <a:pPr marL="171450" lvl="1" indent="-171450" algn="l" defTabSz="800100">
            <a:lnSpc>
              <a:spcPct val="90000"/>
            </a:lnSpc>
            <a:spcBef>
              <a:spcPct val="0"/>
            </a:spcBef>
            <a:spcAft>
              <a:spcPct val="15000"/>
            </a:spcAft>
            <a:buChar char="••"/>
          </a:pPr>
          <a:endParaRPr lang="tr-TR" sz="1800" kern="1200" dirty="0"/>
        </a:p>
        <a:p>
          <a:pPr marL="171450" lvl="1" indent="-171450" algn="l" defTabSz="800100">
            <a:lnSpc>
              <a:spcPct val="100000"/>
            </a:lnSpc>
            <a:spcBef>
              <a:spcPct val="0"/>
            </a:spcBef>
            <a:spcAft>
              <a:spcPct val="15000"/>
            </a:spcAft>
            <a:buChar char="••"/>
          </a:pPr>
          <a:r>
            <a:rPr lang="tr-TR" sz="1800" b="0" kern="1200" dirty="0" smtClean="0">
              <a:latin typeface="Century Gothic" pitchFamily="34" charset="0"/>
            </a:rPr>
            <a:t>İlgili meslek odasına üye olmayan veya sicil durum belgesi bulunmayan proje müellifinin projesi, yapı denetim kuruluşunca incelenmez, durum ilgili meslek odasına bildirilir, </a:t>
          </a:r>
          <a:endParaRPr lang="tr-TR" sz="1800" b="0" kern="1200" dirty="0">
            <a:latin typeface="Century Gothic" pitchFamily="34" charset="0"/>
          </a:endParaRPr>
        </a:p>
      </dsp:txBody>
      <dsp:txXfrm rot="5400000">
        <a:off x="2521033" y="-971758"/>
        <a:ext cx="4863523" cy="6948736"/>
      </dsp:txXfrm>
    </dsp:sp>
    <dsp:sp modelId="{B2838722-DF4D-4B3E-8E98-CBEFC888C0AD}">
      <dsp:nvSpPr>
        <dsp:cNvPr id="0" name=""/>
        <dsp:cNvSpPr/>
      </dsp:nvSpPr>
      <dsp:spPr>
        <a:xfrm>
          <a:off x="0" y="0"/>
          <a:ext cx="1477480" cy="5000332"/>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b="1" kern="1200" dirty="0" smtClean="0">
              <a:latin typeface="Century Gothic" pitchFamily="34" charset="0"/>
              <a:cs typeface="Times New Roman" pitchFamily="18" charset="0"/>
            </a:rPr>
            <a:t>Proje Müellifi</a:t>
          </a:r>
        </a:p>
      </dsp:txBody>
      <dsp:txXfrm>
        <a:off x="0" y="0"/>
        <a:ext cx="1477480" cy="5000332"/>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0FA0256-1EFB-4E27-A6B6-8D41DDA7CA33}">
      <dsp:nvSpPr>
        <dsp:cNvPr id="0" name=""/>
        <dsp:cNvSpPr/>
      </dsp:nvSpPr>
      <dsp:spPr>
        <a:xfrm rot="5400000">
          <a:off x="2452119" y="-952912"/>
          <a:ext cx="4928507" cy="6948736"/>
        </a:xfrm>
        <a:prstGeom prst="flowChartAlternateProcess">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100000"/>
            </a:lnSpc>
            <a:spcBef>
              <a:spcPct val="0"/>
            </a:spcBef>
            <a:spcAft>
              <a:spcPct val="15000"/>
            </a:spcAft>
            <a:buChar char="••"/>
          </a:pPr>
          <a:r>
            <a:rPr lang="tr-TR" sz="1800" kern="1200" dirty="0" smtClean="0">
              <a:latin typeface="Century Gothic" pitchFamily="34" charset="0"/>
            </a:rPr>
            <a:t>Yapı denetimi hizmet sözleşmesini bizzat veya hukuken temsile yetkili vekili aracılığı ile imzalamak zorundadır, </a:t>
          </a:r>
          <a:endParaRPr lang="tr-TR" sz="1800" b="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kern="1200" dirty="0" smtClean="0">
              <a:latin typeface="Century Gothic" pitchFamily="34" charset="0"/>
            </a:rPr>
            <a:t>Yapı sahibi, yapı denetimi hizmet bedeli taksitlerini zamanında ödemek ile yükümlüdür,</a:t>
          </a:r>
          <a:endParaRPr lang="tr-TR" sz="180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kern="1200" dirty="0" smtClean="0">
              <a:latin typeface="Century Gothic" pitchFamily="34" charset="0"/>
            </a:rPr>
            <a:t>Yapı sahibi projede, mahal listesinde, metrajda ve yapı yaklaşık maliyetinde bulunmayan herhangi bir imalatı, ruhsata bağlanmadığı müddetçe yapı müteahhidinden ve yapı denetim kuruluşundan isteyemez ve bu gibi istekler yerine getirilemez,</a:t>
          </a:r>
          <a:endParaRPr lang="tr-TR" sz="180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kern="1200" dirty="0" smtClean="0">
              <a:latin typeface="Century Gothic" pitchFamily="34" charset="0"/>
            </a:rPr>
            <a:t>Tamamlanan yapı, yapı kullanma izni belgesi düzenlenmeksizin kullanıma açılamaz,</a:t>
          </a:r>
          <a:endParaRPr lang="tr-TR" sz="1800" kern="1200" dirty="0">
            <a:latin typeface="Century Gothic" pitchFamily="34" charset="0"/>
          </a:endParaRPr>
        </a:p>
        <a:p>
          <a:pPr marL="171450" lvl="1" indent="-171450" algn="l" defTabSz="800100">
            <a:lnSpc>
              <a:spcPct val="100000"/>
            </a:lnSpc>
            <a:spcBef>
              <a:spcPct val="0"/>
            </a:spcBef>
            <a:spcAft>
              <a:spcPct val="15000"/>
            </a:spcAft>
            <a:buChar char="••"/>
          </a:pPr>
          <a:r>
            <a:rPr lang="tr-TR" sz="1800" kern="1200" dirty="0" smtClean="0">
              <a:latin typeface="Century Gothic" pitchFamily="34" charset="0"/>
            </a:rPr>
            <a:t>Yapı kullanma izni belgesi alınmış bir yapıda, ruhsat düzenlenmeksizin değişiklik yapılamaz. İşin fiziki olarak bittiğini gösteren iş bitirme tutanağının ilgili idarece onaylanmasından sonra yapılacak olan değişikliklerden yapı sahibi sorumludur.</a:t>
          </a:r>
          <a:endParaRPr lang="tr-TR" sz="1800" kern="1200" dirty="0">
            <a:latin typeface="Century Gothic" pitchFamily="34" charset="0"/>
          </a:endParaRPr>
        </a:p>
      </dsp:txBody>
      <dsp:txXfrm rot="5400000">
        <a:off x="2452119" y="-952912"/>
        <a:ext cx="4928507" cy="6948736"/>
      </dsp:txXfrm>
    </dsp:sp>
    <dsp:sp modelId="{B2838722-DF4D-4B3E-8E98-CBEFC888C0AD}">
      <dsp:nvSpPr>
        <dsp:cNvPr id="0" name=""/>
        <dsp:cNvSpPr/>
      </dsp:nvSpPr>
      <dsp:spPr>
        <a:xfrm>
          <a:off x="0" y="0"/>
          <a:ext cx="1477480" cy="5067144"/>
        </a:xfrm>
        <a:prstGeom prst="round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vert270" wrap="square" lIns="106680" tIns="53340" rIns="106680" bIns="53340" numCol="1" spcCol="1270" anchor="ctr" anchorCtr="0">
          <a:noAutofit/>
        </a:bodyPr>
        <a:lstStyle/>
        <a:p>
          <a:pPr lvl="0" algn="ctr" defTabSz="1244600">
            <a:lnSpc>
              <a:spcPct val="90000"/>
            </a:lnSpc>
            <a:spcBef>
              <a:spcPct val="0"/>
            </a:spcBef>
            <a:spcAft>
              <a:spcPct val="35000"/>
            </a:spcAft>
          </a:pPr>
          <a:r>
            <a:rPr lang="tr-TR" sz="2800" b="1" kern="1200" dirty="0" smtClean="0">
              <a:latin typeface="Century Gothic" pitchFamily="34" charset="0"/>
              <a:cs typeface="Times New Roman" pitchFamily="18" charset="0"/>
            </a:rPr>
            <a:t>Yapı Sahibi</a:t>
          </a:r>
        </a:p>
      </dsp:txBody>
      <dsp:txXfrm>
        <a:off x="0" y="0"/>
        <a:ext cx="1477480" cy="5067144"/>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92B1747-0EBF-486E-88E2-237CA7AC9824}" type="datetimeFigureOut">
              <a:rPr lang="tr-TR"/>
              <a:pPr>
                <a:defRPr/>
              </a:pPr>
              <a:t>12.10.2010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E9FB9E7-2C4E-4949-9AF0-5587F6691863}"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xfrm>
            <a:off x="1144588" y="685800"/>
            <a:ext cx="4575175" cy="3430588"/>
          </a:xfrm>
          <a:ln/>
        </p:spPr>
      </p:sp>
      <p:sp>
        <p:nvSpPr>
          <p:cNvPr id="80899" name="2 Not Yer Tutucusu"/>
          <p:cNvSpPr>
            <a:spLocks noGrp="1"/>
          </p:cNvSpPr>
          <p:nvPr>
            <p:ph type="body" idx="1"/>
          </p:nvPr>
        </p:nvSpPr>
        <p:spPr>
          <a:noFill/>
          <a:ln w="9525"/>
        </p:spPr>
        <p:txBody>
          <a:bodyPr/>
          <a:lstStyle/>
          <a:p>
            <a:endParaRPr lang="tr-TR" smtClean="0"/>
          </a:p>
        </p:txBody>
      </p:sp>
      <p:sp>
        <p:nvSpPr>
          <p:cNvPr id="80900" name="3 Slayt Numarası Yer Tutucusu"/>
          <p:cNvSpPr>
            <a:spLocks noGrp="1"/>
          </p:cNvSpPr>
          <p:nvPr>
            <p:ph type="sldNum" sz="quarter" idx="5"/>
          </p:nvPr>
        </p:nvSpPr>
        <p:spPr>
          <a:noFill/>
        </p:spPr>
        <p:txBody>
          <a:bodyPr/>
          <a:lstStyle/>
          <a:p>
            <a:fld id="{21CFA5BB-137B-41CF-A8D7-ED96AC9910D4}" type="slidenum">
              <a:rPr lang="en-GB" smtClean="0"/>
              <a:pPr/>
              <a:t>2</a:t>
            </a:fld>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4198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6020" name="3 Slayt Numarası Yer Tutucusu"/>
          <p:cNvSpPr>
            <a:spLocks noGrp="1"/>
          </p:cNvSpPr>
          <p:nvPr>
            <p:ph type="sldNum" sz="quarter" idx="5"/>
          </p:nvPr>
        </p:nvSpPr>
        <p:spPr/>
        <p:txBody>
          <a:bodyPr/>
          <a:lstStyle/>
          <a:p>
            <a:pPr>
              <a:defRPr/>
            </a:pPr>
            <a:fld id="{AA2A95F7-586C-4464-9E4A-1C59B5DDB727}" type="slidenum">
              <a:rPr lang="en-GB" smtClean="0"/>
              <a:pPr>
                <a:defRPr/>
              </a:pPr>
              <a:t>12</a:t>
            </a:fld>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Slayt Görüntüsü Yer Tutucusu"/>
          <p:cNvSpPr>
            <a:spLocks noGrp="1" noRot="1" noChangeAspect="1" noTextEdit="1"/>
          </p:cNvSpPr>
          <p:nvPr>
            <p:ph type="sldImg"/>
          </p:nvPr>
        </p:nvSpPr>
        <p:spPr>
          <a:xfrm>
            <a:off x="1144588" y="685800"/>
            <a:ext cx="4575175" cy="3430588"/>
          </a:xfrm>
          <a:ln/>
        </p:spPr>
      </p:sp>
      <p:sp>
        <p:nvSpPr>
          <p:cNvPr id="89091" name="2 Not Yer Tutucusu"/>
          <p:cNvSpPr>
            <a:spLocks noGrp="1"/>
          </p:cNvSpPr>
          <p:nvPr>
            <p:ph type="body" idx="1"/>
          </p:nvPr>
        </p:nvSpPr>
        <p:spPr>
          <a:noFill/>
          <a:ln w="9525"/>
        </p:spPr>
        <p:txBody>
          <a:bodyPr/>
          <a:lstStyle/>
          <a:p>
            <a:endParaRPr lang="tr-TR" smtClean="0"/>
          </a:p>
        </p:txBody>
      </p:sp>
      <p:sp>
        <p:nvSpPr>
          <p:cNvPr id="89092" name="3 Slayt Numarası Yer Tutucusu"/>
          <p:cNvSpPr>
            <a:spLocks noGrp="1"/>
          </p:cNvSpPr>
          <p:nvPr>
            <p:ph type="sldNum" sz="quarter" idx="5"/>
          </p:nvPr>
        </p:nvSpPr>
        <p:spPr>
          <a:noFill/>
        </p:spPr>
        <p:txBody>
          <a:bodyPr/>
          <a:lstStyle/>
          <a:p>
            <a:fld id="{7EB6F13E-67EB-47DD-B224-552165ABE305}" type="slidenum">
              <a:rPr lang="en-GB" smtClean="0"/>
              <a:pPr/>
              <a:t>13</a:t>
            </a:fld>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14</a:t>
            </a:fld>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15</a:t>
            </a:fld>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17</a:t>
            </a:fld>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20</a:t>
            </a:fld>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21</a:t>
            </a:fld>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22</a:t>
            </a:fld>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a:xfrm>
            <a:off x="1144588" y="685800"/>
            <a:ext cx="4575175" cy="3430588"/>
          </a:xfrm>
          <a:ln/>
        </p:spPr>
      </p:sp>
      <p:sp>
        <p:nvSpPr>
          <p:cNvPr id="93187" name="2 Not Yer Tutucusu"/>
          <p:cNvSpPr>
            <a:spLocks noGrp="1"/>
          </p:cNvSpPr>
          <p:nvPr>
            <p:ph type="body" idx="1"/>
          </p:nvPr>
        </p:nvSpPr>
        <p:spPr>
          <a:noFill/>
          <a:ln w="9525"/>
        </p:spPr>
        <p:txBody>
          <a:bodyPr/>
          <a:lstStyle/>
          <a:p>
            <a:endParaRPr lang="tr-TR" smtClean="0"/>
          </a:p>
        </p:txBody>
      </p:sp>
      <p:sp>
        <p:nvSpPr>
          <p:cNvPr id="93188" name="3 Slayt Numarası Yer Tutucusu"/>
          <p:cNvSpPr txBox="1">
            <a:spLocks noGrp="1"/>
          </p:cNvSpPr>
          <p:nvPr/>
        </p:nvSpPr>
        <p:spPr bwMode="auto">
          <a:xfrm>
            <a:off x="3886679" y="8685559"/>
            <a:ext cx="2971321" cy="458441"/>
          </a:xfrm>
          <a:prstGeom prst="rect">
            <a:avLst/>
          </a:prstGeom>
          <a:noFill/>
          <a:ln w="12700" cap="sq">
            <a:noFill/>
            <a:miter lim="800000"/>
            <a:headEnd type="none" w="sm" len="sm"/>
            <a:tailEnd type="none" w="sm" len="sm"/>
          </a:ln>
        </p:spPr>
        <p:txBody>
          <a:bodyPr lIns="92327" tIns="46163" rIns="92327" bIns="46163" anchor="b"/>
          <a:lstStyle/>
          <a:p>
            <a:pPr algn="r" defTabSz="923925" eaLnBrk="0" hangingPunct="0"/>
            <a:fld id="{739D01F7-22FF-43B0-9F71-D30452E0E4FF}" type="slidenum">
              <a:rPr lang="en-GB" sz="1200">
                <a:latin typeface="Times New Roman" pitchFamily="18" charset="0"/>
              </a:rPr>
              <a:pPr algn="r" defTabSz="923925" eaLnBrk="0" hangingPunct="0"/>
              <a:t>25</a:t>
            </a:fld>
            <a:endParaRPr lang="en-GB" sz="120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a:xfrm>
            <a:off x="1144588" y="685800"/>
            <a:ext cx="4575175" cy="3430588"/>
          </a:xfrm>
          <a:ln/>
        </p:spPr>
      </p:sp>
      <p:sp>
        <p:nvSpPr>
          <p:cNvPr id="93187" name="2 Not Yer Tutucusu"/>
          <p:cNvSpPr>
            <a:spLocks noGrp="1"/>
          </p:cNvSpPr>
          <p:nvPr>
            <p:ph type="body" idx="1"/>
          </p:nvPr>
        </p:nvSpPr>
        <p:spPr>
          <a:noFill/>
          <a:ln w="9525"/>
        </p:spPr>
        <p:txBody>
          <a:bodyPr/>
          <a:lstStyle/>
          <a:p>
            <a:endParaRPr lang="tr-TR" smtClean="0"/>
          </a:p>
        </p:txBody>
      </p:sp>
      <p:sp>
        <p:nvSpPr>
          <p:cNvPr id="93188" name="3 Slayt Numarası Yer Tutucusu"/>
          <p:cNvSpPr txBox="1">
            <a:spLocks noGrp="1"/>
          </p:cNvSpPr>
          <p:nvPr/>
        </p:nvSpPr>
        <p:spPr bwMode="auto">
          <a:xfrm>
            <a:off x="3886679" y="8685559"/>
            <a:ext cx="2971321" cy="458441"/>
          </a:xfrm>
          <a:prstGeom prst="rect">
            <a:avLst/>
          </a:prstGeom>
          <a:noFill/>
          <a:ln w="12700" cap="sq">
            <a:noFill/>
            <a:miter lim="800000"/>
            <a:headEnd type="none" w="sm" len="sm"/>
            <a:tailEnd type="none" w="sm" len="sm"/>
          </a:ln>
        </p:spPr>
        <p:txBody>
          <a:bodyPr lIns="92327" tIns="46163" rIns="92327" bIns="46163" anchor="b"/>
          <a:lstStyle/>
          <a:p>
            <a:pPr algn="r" defTabSz="923925" eaLnBrk="0" hangingPunct="0"/>
            <a:fld id="{739D01F7-22FF-43B0-9F71-D30452E0E4FF}" type="slidenum">
              <a:rPr lang="en-GB" sz="1200">
                <a:latin typeface="Times New Roman" pitchFamily="18" charset="0"/>
              </a:rPr>
              <a:pPr algn="r" defTabSz="923925" eaLnBrk="0" hangingPunct="0"/>
              <a:t>26</a:t>
            </a:fld>
            <a:endParaRPr lang="en-GB" sz="1200" dirty="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xfrm>
            <a:off x="1144588" y="685800"/>
            <a:ext cx="4575175" cy="3430588"/>
          </a:xfrm>
          <a:ln/>
        </p:spPr>
      </p:sp>
      <p:sp>
        <p:nvSpPr>
          <p:cNvPr id="80899" name="2 Not Yer Tutucusu"/>
          <p:cNvSpPr>
            <a:spLocks noGrp="1"/>
          </p:cNvSpPr>
          <p:nvPr>
            <p:ph type="body" idx="1"/>
          </p:nvPr>
        </p:nvSpPr>
        <p:spPr>
          <a:noFill/>
          <a:ln w="9525"/>
        </p:spPr>
        <p:txBody>
          <a:bodyPr/>
          <a:lstStyle/>
          <a:p>
            <a:endParaRPr lang="tr-TR" smtClean="0"/>
          </a:p>
        </p:txBody>
      </p:sp>
      <p:sp>
        <p:nvSpPr>
          <p:cNvPr id="80900" name="3 Slayt Numarası Yer Tutucusu"/>
          <p:cNvSpPr>
            <a:spLocks noGrp="1"/>
          </p:cNvSpPr>
          <p:nvPr>
            <p:ph type="sldNum" sz="quarter" idx="5"/>
          </p:nvPr>
        </p:nvSpPr>
        <p:spPr>
          <a:noFill/>
        </p:spPr>
        <p:txBody>
          <a:bodyPr/>
          <a:lstStyle/>
          <a:p>
            <a:fld id="{21CFA5BB-137B-41CF-A8D7-ED96AC9910D4}" type="slidenum">
              <a:rPr lang="en-GB" smtClean="0"/>
              <a:pPr/>
              <a:t>3</a:t>
            </a:fld>
            <a:endParaRPr lang="en-GB"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a:xfrm>
            <a:off x="1144588" y="685800"/>
            <a:ext cx="4575175" cy="3430588"/>
          </a:xfrm>
          <a:ln/>
        </p:spPr>
      </p:sp>
      <p:sp>
        <p:nvSpPr>
          <p:cNvPr id="93187" name="2 Not Yer Tutucusu"/>
          <p:cNvSpPr>
            <a:spLocks noGrp="1"/>
          </p:cNvSpPr>
          <p:nvPr>
            <p:ph type="body" idx="1"/>
          </p:nvPr>
        </p:nvSpPr>
        <p:spPr>
          <a:noFill/>
          <a:ln w="9525"/>
        </p:spPr>
        <p:txBody>
          <a:bodyPr/>
          <a:lstStyle/>
          <a:p>
            <a:endParaRPr lang="tr-TR" smtClean="0"/>
          </a:p>
        </p:txBody>
      </p:sp>
      <p:sp>
        <p:nvSpPr>
          <p:cNvPr id="93188" name="3 Slayt Numarası Yer Tutucusu"/>
          <p:cNvSpPr txBox="1">
            <a:spLocks noGrp="1"/>
          </p:cNvSpPr>
          <p:nvPr/>
        </p:nvSpPr>
        <p:spPr bwMode="auto">
          <a:xfrm>
            <a:off x="3886679" y="8685559"/>
            <a:ext cx="2971321" cy="458441"/>
          </a:xfrm>
          <a:prstGeom prst="rect">
            <a:avLst/>
          </a:prstGeom>
          <a:noFill/>
          <a:ln w="12700" cap="sq">
            <a:noFill/>
            <a:miter lim="800000"/>
            <a:headEnd type="none" w="sm" len="sm"/>
            <a:tailEnd type="none" w="sm" len="sm"/>
          </a:ln>
        </p:spPr>
        <p:txBody>
          <a:bodyPr lIns="92327" tIns="46163" rIns="92327" bIns="46163" anchor="b"/>
          <a:lstStyle/>
          <a:p>
            <a:pPr algn="r" defTabSz="923925" eaLnBrk="0" hangingPunct="0"/>
            <a:fld id="{739D01F7-22FF-43B0-9F71-D30452E0E4FF}" type="slidenum">
              <a:rPr lang="en-GB" sz="1200">
                <a:latin typeface="Times New Roman" pitchFamily="18" charset="0"/>
              </a:rPr>
              <a:pPr algn="r" defTabSz="923925" eaLnBrk="0" hangingPunct="0"/>
              <a:t>27</a:t>
            </a:fld>
            <a:endParaRPr lang="en-GB" sz="1200" dirty="0">
              <a:latin typeface="Times New Roman"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a:xfrm>
            <a:off x="1144588" y="685800"/>
            <a:ext cx="4575175" cy="3430588"/>
          </a:xfrm>
          <a:ln/>
        </p:spPr>
      </p:sp>
      <p:sp>
        <p:nvSpPr>
          <p:cNvPr id="93187" name="2 Not Yer Tutucusu"/>
          <p:cNvSpPr>
            <a:spLocks noGrp="1"/>
          </p:cNvSpPr>
          <p:nvPr>
            <p:ph type="body" idx="1"/>
          </p:nvPr>
        </p:nvSpPr>
        <p:spPr>
          <a:noFill/>
          <a:ln w="9525"/>
        </p:spPr>
        <p:txBody>
          <a:bodyPr/>
          <a:lstStyle/>
          <a:p>
            <a:endParaRPr lang="tr-TR" smtClean="0"/>
          </a:p>
        </p:txBody>
      </p:sp>
      <p:sp>
        <p:nvSpPr>
          <p:cNvPr id="93188" name="3 Slayt Numarası Yer Tutucusu"/>
          <p:cNvSpPr txBox="1">
            <a:spLocks noGrp="1"/>
          </p:cNvSpPr>
          <p:nvPr/>
        </p:nvSpPr>
        <p:spPr bwMode="auto">
          <a:xfrm>
            <a:off x="3886679" y="8685559"/>
            <a:ext cx="2971321" cy="458441"/>
          </a:xfrm>
          <a:prstGeom prst="rect">
            <a:avLst/>
          </a:prstGeom>
          <a:noFill/>
          <a:ln w="12700" cap="sq">
            <a:noFill/>
            <a:miter lim="800000"/>
            <a:headEnd type="none" w="sm" len="sm"/>
            <a:tailEnd type="none" w="sm" len="sm"/>
          </a:ln>
        </p:spPr>
        <p:txBody>
          <a:bodyPr lIns="92327" tIns="46163" rIns="92327" bIns="46163" anchor="b"/>
          <a:lstStyle/>
          <a:p>
            <a:pPr algn="r" defTabSz="923925" eaLnBrk="0" hangingPunct="0"/>
            <a:fld id="{739D01F7-22FF-43B0-9F71-D30452E0E4FF}" type="slidenum">
              <a:rPr lang="en-GB" sz="1200">
                <a:latin typeface="Times New Roman" pitchFamily="18" charset="0"/>
              </a:rPr>
              <a:pPr algn="r" defTabSz="923925" eaLnBrk="0" hangingPunct="0"/>
              <a:t>28</a:t>
            </a:fld>
            <a:endParaRPr lang="en-GB" sz="1200" dirty="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Slayt Görüntüsü Yer Tutucusu"/>
          <p:cNvSpPr>
            <a:spLocks noGrp="1" noRot="1" noChangeAspect="1" noTextEdit="1"/>
          </p:cNvSpPr>
          <p:nvPr>
            <p:ph type="sldImg"/>
          </p:nvPr>
        </p:nvSpPr>
        <p:spPr>
          <a:xfrm>
            <a:off x="1144588" y="685800"/>
            <a:ext cx="4575175" cy="3430588"/>
          </a:xfrm>
          <a:ln/>
        </p:spPr>
      </p:sp>
      <p:sp>
        <p:nvSpPr>
          <p:cNvPr id="93187" name="2 Not Yer Tutucusu"/>
          <p:cNvSpPr>
            <a:spLocks noGrp="1"/>
          </p:cNvSpPr>
          <p:nvPr>
            <p:ph type="body" idx="1"/>
          </p:nvPr>
        </p:nvSpPr>
        <p:spPr>
          <a:noFill/>
          <a:ln w="9525"/>
        </p:spPr>
        <p:txBody>
          <a:bodyPr/>
          <a:lstStyle/>
          <a:p>
            <a:endParaRPr lang="tr-TR" smtClean="0"/>
          </a:p>
        </p:txBody>
      </p:sp>
      <p:sp>
        <p:nvSpPr>
          <p:cNvPr id="93188" name="3 Slayt Numarası Yer Tutucusu"/>
          <p:cNvSpPr txBox="1">
            <a:spLocks noGrp="1"/>
          </p:cNvSpPr>
          <p:nvPr/>
        </p:nvSpPr>
        <p:spPr bwMode="auto">
          <a:xfrm>
            <a:off x="3886679" y="8685559"/>
            <a:ext cx="2971321" cy="458441"/>
          </a:xfrm>
          <a:prstGeom prst="rect">
            <a:avLst/>
          </a:prstGeom>
          <a:noFill/>
          <a:ln w="12700" cap="sq">
            <a:noFill/>
            <a:miter lim="800000"/>
            <a:headEnd type="none" w="sm" len="sm"/>
            <a:tailEnd type="none" w="sm" len="sm"/>
          </a:ln>
        </p:spPr>
        <p:txBody>
          <a:bodyPr lIns="92327" tIns="46163" rIns="92327" bIns="46163" anchor="b"/>
          <a:lstStyle/>
          <a:p>
            <a:pPr algn="r" defTabSz="923925" eaLnBrk="0" hangingPunct="0"/>
            <a:fld id="{739D01F7-22FF-43B0-9F71-D30452E0E4FF}" type="slidenum">
              <a:rPr lang="en-GB" sz="1200">
                <a:latin typeface="Times New Roman" pitchFamily="18" charset="0"/>
              </a:rPr>
              <a:pPr algn="r" defTabSz="923925" eaLnBrk="0" hangingPunct="0"/>
              <a:t>29</a:t>
            </a:fld>
            <a:endParaRPr lang="en-GB" sz="1200" dirty="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Slayt Görüntüsü Yer Tutucusu"/>
          <p:cNvSpPr>
            <a:spLocks noGrp="1" noRot="1" noChangeAspect="1" noTextEdit="1"/>
          </p:cNvSpPr>
          <p:nvPr>
            <p:ph type="sldImg"/>
          </p:nvPr>
        </p:nvSpPr>
        <p:spPr>
          <a:xfrm>
            <a:off x="1144588" y="685800"/>
            <a:ext cx="4575175" cy="3430588"/>
          </a:xfrm>
          <a:ln/>
        </p:spPr>
      </p:sp>
      <p:sp>
        <p:nvSpPr>
          <p:cNvPr id="95235" name="2 Not Yer Tutucusu"/>
          <p:cNvSpPr>
            <a:spLocks noGrp="1"/>
          </p:cNvSpPr>
          <p:nvPr>
            <p:ph type="body" idx="1"/>
          </p:nvPr>
        </p:nvSpPr>
        <p:spPr>
          <a:noFill/>
          <a:ln w="9525"/>
        </p:spPr>
        <p:txBody>
          <a:bodyPr/>
          <a:lstStyle/>
          <a:p>
            <a:endParaRPr lang="tr-TR" smtClean="0"/>
          </a:p>
        </p:txBody>
      </p:sp>
      <p:sp>
        <p:nvSpPr>
          <p:cNvPr id="95236" name="3 Slayt Numarası Yer Tutucusu"/>
          <p:cNvSpPr>
            <a:spLocks noGrp="1"/>
          </p:cNvSpPr>
          <p:nvPr>
            <p:ph type="sldNum" sz="quarter" idx="5"/>
          </p:nvPr>
        </p:nvSpPr>
        <p:spPr>
          <a:noFill/>
        </p:spPr>
        <p:txBody>
          <a:bodyPr/>
          <a:lstStyle/>
          <a:p>
            <a:fld id="{3C9D380E-D1FF-4B34-B6C0-2DB50DF63EEB}" type="slidenum">
              <a:rPr lang="en-GB" smtClean="0"/>
              <a:pPr/>
              <a:t>30</a:t>
            </a:fld>
            <a:endParaRPr lang="en-GB"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Slayt Görüntüsü Yer Tutucusu"/>
          <p:cNvSpPr>
            <a:spLocks noGrp="1" noRot="1" noChangeAspect="1" noTextEdit="1"/>
          </p:cNvSpPr>
          <p:nvPr>
            <p:ph type="sldImg"/>
          </p:nvPr>
        </p:nvSpPr>
        <p:spPr>
          <a:xfrm>
            <a:off x="1144588" y="685800"/>
            <a:ext cx="4575175" cy="3430588"/>
          </a:xfrm>
          <a:ln/>
        </p:spPr>
      </p:sp>
      <p:sp>
        <p:nvSpPr>
          <p:cNvPr id="98307" name="2 Not Yer Tutucusu"/>
          <p:cNvSpPr>
            <a:spLocks noGrp="1"/>
          </p:cNvSpPr>
          <p:nvPr>
            <p:ph type="body" idx="1"/>
          </p:nvPr>
        </p:nvSpPr>
        <p:spPr>
          <a:noFill/>
          <a:ln w="9525"/>
        </p:spPr>
        <p:txBody>
          <a:bodyPr/>
          <a:lstStyle/>
          <a:p>
            <a:endParaRPr lang="tr-TR" smtClean="0"/>
          </a:p>
        </p:txBody>
      </p:sp>
      <p:sp>
        <p:nvSpPr>
          <p:cNvPr id="98308" name="3 Slayt Numarası Yer Tutucusu"/>
          <p:cNvSpPr>
            <a:spLocks noGrp="1"/>
          </p:cNvSpPr>
          <p:nvPr>
            <p:ph type="sldNum" sz="quarter" idx="5"/>
          </p:nvPr>
        </p:nvSpPr>
        <p:spPr>
          <a:noFill/>
        </p:spPr>
        <p:txBody>
          <a:bodyPr/>
          <a:lstStyle/>
          <a:p>
            <a:fld id="{4A921BE0-1184-46E8-9906-05E4EF6C4EE9}" type="slidenum">
              <a:rPr lang="en-GB" smtClean="0"/>
              <a:pPr/>
              <a:t>31</a:t>
            </a:fld>
            <a:endParaRPr lang="en-GB"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Slayt Görüntüsü Yer Tutucusu"/>
          <p:cNvSpPr>
            <a:spLocks noGrp="1" noRot="1" noChangeAspect="1" noTextEdit="1"/>
          </p:cNvSpPr>
          <p:nvPr>
            <p:ph type="sldImg"/>
          </p:nvPr>
        </p:nvSpPr>
        <p:spPr>
          <a:xfrm>
            <a:off x="1144588" y="685800"/>
            <a:ext cx="4575175" cy="3430588"/>
          </a:xfrm>
          <a:ln/>
        </p:spPr>
      </p:sp>
      <p:sp>
        <p:nvSpPr>
          <p:cNvPr id="98307" name="2 Not Yer Tutucusu"/>
          <p:cNvSpPr>
            <a:spLocks noGrp="1"/>
          </p:cNvSpPr>
          <p:nvPr>
            <p:ph type="body" idx="1"/>
          </p:nvPr>
        </p:nvSpPr>
        <p:spPr>
          <a:noFill/>
          <a:ln w="9525"/>
        </p:spPr>
        <p:txBody>
          <a:bodyPr/>
          <a:lstStyle/>
          <a:p>
            <a:endParaRPr lang="tr-TR" smtClean="0"/>
          </a:p>
        </p:txBody>
      </p:sp>
      <p:sp>
        <p:nvSpPr>
          <p:cNvPr id="98308" name="3 Slayt Numarası Yer Tutucusu"/>
          <p:cNvSpPr>
            <a:spLocks noGrp="1"/>
          </p:cNvSpPr>
          <p:nvPr>
            <p:ph type="sldNum" sz="quarter" idx="5"/>
          </p:nvPr>
        </p:nvSpPr>
        <p:spPr>
          <a:noFill/>
        </p:spPr>
        <p:txBody>
          <a:bodyPr/>
          <a:lstStyle/>
          <a:p>
            <a:fld id="{4A921BE0-1184-46E8-9906-05E4EF6C4EE9}" type="slidenum">
              <a:rPr lang="en-GB" smtClean="0"/>
              <a:pPr/>
              <a:t>32</a:t>
            </a:fld>
            <a:endParaRPr lang="en-GB"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Slayt Görüntüsü Yer Tutucusu"/>
          <p:cNvSpPr>
            <a:spLocks noGrp="1" noRot="1" noChangeAspect="1" noTextEdit="1"/>
          </p:cNvSpPr>
          <p:nvPr>
            <p:ph type="sldImg"/>
          </p:nvPr>
        </p:nvSpPr>
        <p:spPr>
          <a:xfrm>
            <a:off x="1144588" y="685800"/>
            <a:ext cx="4575175" cy="3430588"/>
          </a:xfrm>
          <a:ln/>
        </p:spPr>
      </p:sp>
      <p:sp>
        <p:nvSpPr>
          <p:cNvPr id="95235" name="2 Not Yer Tutucusu"/>
          <p:cNvSpPr>
            <a:spLocks noGrp="1"/>
          </p:cNvSpPr>
          <p:nvPr>
            <p:ph type="body" idx="1"/>
          </p:nvPr>
        </p:nvSpPr>
        <p:spPr>
          <a:noFill/>
          <a:ln w="9525"/>
        </p:spPr>
        <p:txBody>
          <a:bodyPr/>
          <a:lstStyle/>
          <a:p>
            <a:endParaRPr lang="tr-TR" smtClean="0"/>
          </a:p>
        </p:txBody>
      </p:sp>
      <p:sp>
        <p:nvSpPr>
          <p:cNvPr id="95236" name="3 Slayt Numarası Yer Tutucusu"/>
          <p:cNvSpPr>
            <a:spLocks noGrp="1"/>
          </p:cNvSpPr>
          <p:nvPr>
            <p:ph type="sldNum" sz="quarter" idx="5"/>
          </p:nvPr>
        </p:nvSpPr>
        <p:spPr>
          <a:noFill/>
        </p:spPr>
        <p:txBody>
          <a:bodyPr/>
          <a:lstStyle/>
          <a:p>
            <a:fld id="{3C9D380E-D1FF-4B34-B6C0-2DB50DF63EEB}" type="slidenum">
              <a:rPr lang="en-GB" smtClean="0"/>
              <a:pPr/>
              <a:t>33</a:t>
            </a:fld>
            <a:endParaRPr lang="en-GB"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632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 name="3 Slayt Numarası Yer Tutucusu"/>
          <p:cNvSpPr>
            <a:spLocks noGrp="1"/>
          </p:cNvSpPr>
          <p:nvPr>
            <p:ph type="sldNum" sz="quarter" idx="5"/>
          </p:nvPr>
        </p:nvSpPr>
        <p:spPr/>
        <p:txBody>
          <a:bodyPr/>
          <a:lstStyle/>
          <a:p>
            <a:pPr>
              <a:defRPr/>
            </a:pPr>
            <a:fld id="{2D6D4EFA-D2F5-41F0-B6E7-82F13008A3C0}" type="slidenum">
              <a:rPr lang="tr-TR" smtClean="0"/>
              <a:pPr>
                <a:defRPr/>
              </a:pPr>
              <a:t>34</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915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789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23B095-361D-46A8-80AF-58582841F640}" type="slidenum">
              <a:rPr lang="tr-TR" smtClean="0"/>
              <a:pPr fontAlgn="base">
                <a:spcBef>
                  <a:spcPct val="0"/>
                </a:spcBef>
                <a:spcAft>
                  <a:spcPct val="0"/>
                </a:spcAft>
                <a:defRPr/>
              </a:pPr>
              <a:t>35</a:t>
            </a:fld>
            <a:endParaRPr lang="tr-T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915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789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23B095-361D-46A8-80AF-58582841F640}" type="slidenum">
              <a:rPr lang="tr-TR" smtClean="0"/>
              <a:pPr fontAlgn="base">
                <a:spcBef>
                  <a:spcPct val="0"/>
                </a:spcBef>
                <a:spcAft>
                  <a:spcPct val="0"/>
                </a:spcAft>
                <a:defRPr/>
              </a:pPr>
              <a:t>36</a:t>
            </a:fld>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686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79876" name="3 Slayt Numarası Yer Tutucusu"/>
          <p:cNvSpPr>
            <a:spLocks noGrp="1"/>
          </p:cNvSpPr>
          <p:nvPr>
            <p:ph type="sldNum" sz="quarter" idx="5"/>
          </p:nvPr>
        </p:nvSpPr>
        <p:spPr/>
        <p:txBody>
          <a:bodyPr/>
          <a:lstStyle/>
          <a:p>
            <a:pPr>
              <a:defRPr/>
            </a:pPr>
            <a:fld id="{F271D152-F732-4CE5-B38D-33A6BD8F10EA}" type="slidenum">
              <a:rPr lang="en-GB" smtClean="0"/>
              <a:pPr>
                <a:defRPr/>
              </a:pPr>
              <a:t>4</a:t>
            </a:fld>
            <a:endParaRPr lang="en-GB"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5059"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789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5B7D28-A6D8-48EA-9E36-83BB8FFB45FC}" type="slidenum">
              <a:rPr lang="tr-TR" smtClean="0"/>
              <a:pPr fontAlgn="base">
                <a:spcBef>
                  <a:spcPct val="0"/>
                </a:spcBef>
                <a:spcAft>
                  <a:spcPct val="0"/>
                </a:spcAft>
                <a:defRPr/>
              </a:pPr>
              <a:t>37</a:t>
            </a:fld>
            <a:endParaRPr lang="tr-T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40</a:t>
            </a:fld>
            <a:endParaRPr lang="en-GB"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41</a:t>
            </a:fld>
            <a:endParaRPr lang="en-GB"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42</a:t>
            </a:fld>
            <a:endParaRPr lang="en-GB"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43</a:t>
            </a:fld>
            <a:endParaRPr lang="en-GB"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44</a:t>
            </a:fld>
            <a:endParaRPr lang="en-GB"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7891"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1924" name="3 Slayt Numarası Yer Tutucusu"/>
          <p:cNvSpPr>
            <a:spLocks noGrp="1"/>
          </p:cNvSpPr>
          <p:nvPr>
            <p:ph type="sldNum" sz="quarter" idx="5"/>
          </p:nvPr>
        </p:nvSpPr>
        <p:spPr/>
        <p:txBody>
          <a:bodyPr/>
          <a:lstStyle/>
          <a:p>
            <a:pPr>
              <a:defRPr/>
            </a:pPr>
            <a:fld id="{87A3B831-4EF5-4B64-9504-E2481DF17FAC}" type="slidenum">
              <a:rPr lang="en-GB" smtClean="0"/>
              <a:pPr>
                <a:defRPr/>
              </a:pPr>
              <a:t>45</a:t>
            </a:fld>
            <a:endParaRPr lang="en-GB"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49155" name="2 Not Yer Tutucusu"/>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tr-TR" smtClean="0"/>
          </a:p>
        </p:txBody>
      </p:sp>
      <p:sp>
        <p:nvSpPr>
          <p:cNvPr id="37892" name="3 Slayt Numarası Yer Tutucusu"/>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23B095-361D-46A8-80AF-58582841F640}" type="slidenum">
              <a:rPr lang="tr-TR" smtClean="0"/>
              <a:pPr fontAlgn="base">
                <a:spcBef>
                  <a:spcPct val="0"/>
                </a:spcBef>
                <a:spcAft>
                  <a:spcPct val="0"/>
                </a:spcAft>
                <a:defRPr/>
              </a:pPr>
              <a:t>46</a:t>
            </a:fld>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6867"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79876" name="3 Slayt Numarası Yer Tutucusu"/>
          <p:cNvSpPr>
            <a:spLocks noGrp="1"/>
          </p:cNvSpPr>
          <p:nvPr>
            <p:ph type="sldNum" sz="quarter" idx="5"/>
          </p:nvPr>
        </p:nvSpPr>
        <p:spPr/>
        <p:txBody>
          <a:bodyPr/>
          <a:lstStyle/>
          <a:p>
            <a:pPr>
              <a:defRPr/>
            </a:pPr>
            <a:fld id="{F271D152-F732-4CE5-B38D-33A6BD8F10EA}" type="slidenum">
              <a:rPr lang="en-GB" smtClean="0"/>
              <a:pPr>
                <a:defRPr/>
              </a:pPr>
              <a:t>5</a:t>
            </a:fld>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Slayt Görüntüsü Yer Tutucusu"/>
          <p:cNvSpPr>
            <a:spLocks noGrp="1" noRot="1" noChangeAspect="1" noTextEdit="1"/>
          </p:cNvSpPr>
          <p:nvPr>
            <p:ph type="sldImg"/>
          </p:nvPr>
        </p:nvSpPr>
        <p:spPr>
          <a:xfrm>
            <a:off x="1144588" y="685800"/>
            <a:ext cx="4575175" cy="3430588"/>
          </a:xfrm>
          <a:ln/>
        </p:spPr>
      </p:sp>
      <p:sp>
        <p:nvSpPr>
          <p:cNvPr id="80899" name="2 Not Yer Tutucusu"/>
          <p:cNvSpPr>
            <a:spLocks noGrp="1"/>
          </p:cNvSpPr>
          <p:nvPr>
            <p:ph type="body" idx="1"/>
          </p:nvPr>
        </p:nvSpPr>
        <p:spPr>
          <a:noFill/>
          <a:ln w="9525"/>
        </p:spPr>
        <p:txBody>
          <a:bodyPr/>
          <a:lstStyle/>
          <a:p>
            <a:endParaRPr lang="tr-TR" smtClean="0"/>
          </a:p>
        </p:txBody>
      </p:sp>
      <p:sp>
        <p:nvSpPr>
          <p:cNvPr id="80900" name="3 Slayt Numarası Yer Tutucusu"/>
          <p:cNvSpPr>
            <a:spLocks noGrp="1"/>
          </p:cNvSpPr>
          <p:nvPr>
            <p:ph type="sldNum" sz="quarter" idx="5"/>
          </p:nvPr>
        </p:nvSpPr>
        <p:spPr>
          <a:noFill/>
        </p:spPr>
        <p:txBody>
          <a:bodyPr/>
          <a:lstStyle/>
          <a:p>
            <a:fld id="{21CFA5BB-137B-41CF-A8D7-ED96AC9910D4}" type="slidenum">
              <a:rPr lang="en-GB" smtClean="0"/>
              <a:pPr/>
              <a:t>6</a:t>
            </a:fld>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8915"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2948" name="3 Slayt Numarası Yer Tutucusu"/>
          <p:cNvSpPr>
            <a:spLocks noGrp="1"/>
          </p:cNvSpPr>
          <p:nvPr>
            <p:ph type="sldNum" sz="quarter" idx="5"/>
          </p:nvPr>
        </p:nvSpPr>
        <p:spPr/>
        <p:txBody>
          <a:bodyPr/>
          <a:lstStyle/>
          <a:p>
            <a:pPr>
              <a:defRPr/>
            </a:pPr>
            <a:fld id="{7756146A-4FCF-454E-917B-00ED74757909}" type="slidenum">
              <a:rPr lang="en-GB" smtClean="0"/>
              <a:pPr>
                <a:defRPr/>
              </a:pPr>
              <a:t>7</a:t>
            </a:fld>
            <a:endParaRPr lang="en-GB"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993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3972" name="3 Slayt Numarası Yer Tutucusu"/>
          <p:cNvSpPr>
            <a:spLocks noGrp="1"/>
          </p:cNvSpPr>
          <p:nvPr>
            <p:ph type="sldNum" sz="quarter" idx="5"/>
          </p:nvPr>
        </p:nvSpPr>
        <p:spPr/>
        <p:txBody>
          <a:bodyPr/>
          <a:lstStyle/>
          <a:p>
            <a:pPr>
              <a:defRPr/>
            </a:pPr>
            <a:fld id="{7029E757-99CE-4111-B8BD-53EC862B013D}" type="slidenum">
              <a:rPr lang="en-GB" smtClean="0"/>
              <a:pPr>
                <a:defRPr/>
              </a:pPr>
              <a:t>9</a:t>
            </a:fld>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39939"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3972" name="3 Slayt Numarası Yer Tutucusu"/>
          <p:cNvSpPr>
            <a:spLocks noGrp="1"/>
          </p:cNvSpPr>
          <p:nvPr>
            <p:ph type="sldNum" sz="quarter" idx="5"/>
          </p:nvPr>
        </p:nvSpPr>
        <p:spPr/>
        <p:txBody>
          <a:bodyPr/>
          <a:lstStyle/>
          <a:p>
            <a:pPr>
              <a:defRPr/>
            </a:pPr>
            <a:fld id="{7029E757-99CE-4111-B8BD-53EC862B013D}" type="slidenum">
              <a:rPr lang="en-GB" smtClean="0"/>
              <a:pPr>
                <a:defRPr/>
              </a:pPr>
              <a:t>10</a:t>
            </a:fld>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Slayt Görüntüsü Yer Tutucusu"/>
          <p:cNvSpPr>
            <a:spLocks noGrp="1" noRot="1" noChangeAspect="1" noTextEdit="1"/>
          </p:cNvSpPr>
          <p:nvPr>
            <p:ph type="sldImg"/>
          </p:nvPr>
        </p:nvSpPr>
        <p:spPr bwMode="auto">
          <a:xfrm>
            <a:off x="1144588" y="685800"/>
            <a:ext cx="4575175" cy="3430588"/>
          </a:xfrm>
          <a:noFill/>
          <a:ln>
            <a:solidFill>
              <a:srgbClr val="000000"/>
            </a:solidFill>
            <a:miter lim="800000"/>
            <a:headEnd/>
            <a:tailEnd/>
          </a:ln>
        </p:spPr>
      </p:sp>
      <p:sp>
        <p:nvSpPr>
          <p:cNvPr id="40963" name="2 Not Yer Tutucusu"/>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84996" name="3 Slayt Numarası Yer Tutucusu"/>
          <p:cNvSpPr>
            <a:spLocks noGrp="1"/>
          </p:cNvSpPr>
          <p:nvPr>
            <p:ph type="sldNum" sz="quarter" idx="5"/>
          </p:nvPr>
        </p:nvSpPr>
        <p:spPr/>
        <p:txBody>
          <a:bodyPr/>
          <a:lstStyle/>
          <a:p>
            <a:pPr>
              <a:defRPr/>
            </a:pPr>
            <a:fld id="{F6B6B553-B9C0-4E27-9037-90353A56C941}" type="slidenum">
              <a:rPr lang="en-GB" smtClean="0"/>
              <a:pPr>
                <a:defRPr/>
              </a:pPr>
              <a:t>11</a:t>
            </a:fld>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a:prstGeom prst="rect">
            <a:avLst/>
          </a:prstGeom>
        </p:spPr>
        <p:txBody>
          <a:bodyPr/>
          <a:lstStyle>
            <a:lvl1pPr>
              <a:defRPr>
                <a:latin typeface="Arial Narrow" pitchFamily="34" charset="0"/>
              </a:defRPr>
            </a:lvl1pPr>
          </a:lstStyle>
          <a:p>
            <a:r>
              <a:rPr lang="tr-TR" dirty="0" smtClean="0"/>
              <a:t>Asıl başlık stili için tıklatın</a:t>
            </a:r>
            <a:endParaRPr lang="tr-TR" dirty="0"/>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Arial Narrow"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dirty="0" smtClean="0"/>
              <a:t>Asıl alt başlık stilini düzenlemek için tıklatın</a:t>
            </a:r>
            <a:endParaRPr lang="tr-TR"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285852" y="274638"/>
            <a:ext cx="6572296" cy="939784"/>
          </a:xfrm>
          <a:prstGeom prst="rect">
            <a:avLst/>
          </a:prstGeom>
        </p:spPr>
        <p:txBody>
          <a:bodyPr/>
          <a:lstStyle>
            <a:lvl1pPr>
              <a:defRPr b="1">
                <a:effectLst>
                  <a:outerShdw blurRad="38100" dist="38100" dir="2700000" algn="tl">
                    <a:srgbClr val="000000">
                      <a:alpha val="43137"/>
                    </a:srgbClr>
                  </a:outerShdw>
                </a:effectLst>
                <a:latin typeface="Arial Narrow" pitchFamily="34" charset="0"/>
              </a:defRPr>
            </a:lvl1pPr>
          </a:lstStyle>
          <a:p>
            <a:r>
              <a:rPr lang="tr-TR" smtClean="0"/>
              <a:t>Asıl başlık stili için tıklatın</a:t>
            </a:r>
            <a:endParaRPr lang="tr-TR"/>
          </a:p>
        </p:txBody>
      </p:sp>
      <p:sp>
        <p:nvSpPr>
          <p:cNvPr id="3" name="2 İçerik Yer Tutucusu"/>
          <p:cNvSpPr>
            <a:spLocks noGrp="1"/>
          </p:cNvSpPr>
          <p:nvPr>
            <p:ph idx="1"/>
          </p:nvPr>
        </p:nvSpPr>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Boş">
    <p:spTree>
      <p:nvGrpSpPr>
        <p:cNvPr id="1" name=""/>
        <p:cNvGrpSpPr/>
        <p:nvPr/>
      </p:nvGrpSpPr>
      <p:grpSpPr>
        <a:xfrm>
          <a:off x="0" y="0"/>
          <a:ext cx="0" cy="0"/>
          <a:chOff x="0" y="0"/>
          <a:chExt cx="0" cy="0"/>
        </a:xfrm>
      </p:grpSpPr>
      <p:sp>
        <p:nvSpPr>
          <p:cNvPr id="2" name="Rectangle 22"/>
          <p:cNvSpPr>
            <a:spLocks noChangeArrowheads="1"/>
          </p:cNvSpPr>
          <p:nvPr userDrawn="1"/>
        </p:nvSpPr>
        <p:spPr bwMode="auto">
          <a:xfrm>
            <a:off x="285750" y="344488"/>
            <a:ext cx="8431213" cy="584200"/>
          </a:xfrm>
          <a:prstGeom prst="rect">
            <a:avLst/>
          </a:prstGeom>
          <a:noFill/>
          <a:ln w="9525">
            <a:noFill/>
            <a:miter lim="800000"/>
            <a:headEnd/>
            <a:tailEnd/>
          </a:ln>
        </p:spPr>
        <p:txBody>
          <a:bodyPr>
            <a:spAutoFit/>
          </a:bodyPr>
          <a:lstStyle/>
          <a:p>
            <a:pPr algn="ctr" eaLnBrk="0" hangingPunct="0">
              <a:defRPr/>
            </a:pPr>
            <a:r>
              <a:rPr lang="tr-TR" sz="3200" b="1" spc="60" dirty="0">
                <a:latin typeface="Arial Narrow" pitchFamily="34" charset="0"/>
                <a:cs typeface="Times New Roman" pitchFamily="18" charset="0"/>
              </a:rPr>
              <a:t>YAPI DENETİMİ</a:t>
            </a:r>
          </a:p>
        </p:txBody>
      </p:sp>
      <p:sp>
        <p:nvSpPr>
          <p:cNvPr id="3" name="Rectangle 6"/>
          <p:cNvSpPr>
            <a:spLocks noGrp="1" noChangeArrowheads="1"/>
          </p:cNvSpPr>
          <p:nvPr>
            <p:ph type="dt" sz="half" idx="10"/>
          </p:nvPr>
        </p:nvSpPr>
        <p:spPr>
          <a:xfrm>
            <a:off x="609600" y="6245225"/>
            <a:ext cx="1981200" cy="476250"/>
          </a:xfrm>
          <a:prstGeom prst="rect">
            <a:avLst/>
          </a:prstGeom>
        </p:spPr>
        <p:txBody>
          <a:bodyPr/>
          <a:lstStyle>
            <a:lvl1pPr>
              <a:defRPr>
                <a:latin typeface="Arial" pitchFamily="34" charset="0"/>
                <a:cs typeface="Arial" pitchFamily="34" charset="0"/>
              </a:defRPr>
            </a:lvl1pPr>
          </a:lstStyle>
          <a:p>
            <a:pPr>
              <a:defRPr/>
            </a:pPr>
            <a:fld id="{54128606-E04D-4AB7-8EC7-13AC8C911AF5}" type="datetimeFigureOut">
              <a:rPr lang="tr-TR"/>
              <a:pPr>
                <a:defRPr/>
              </a:pPr>
              <a:t>12.10.2010</a:t>
            </a:fld>
            <a:endParaRPr lang="tr-TR"/>
          </a:p>
        </p:txBody>
      </p:sp>
      <p:sp>
        <p:nvSpPr>
          <p:cNvPr id="4" name="Rectangle 7"/>
          <p:cNvSpPr>
            <a:spLocks noGrp="1" noChangeArrowheads="1"/>
          </p:cNvSpPr>
          <p:nvPr>
            <p:ph type="ftr" sz="quarter" idx="11"/>
          </p:nvPr>
        </p:nvSpPr>
        <p:spPr>
          <a:xfrm>
            <a:off x="3124200" y="6245225"/>
            <a:ext cx="2895600" cy="476250"/>
          </a:xfrm>
          <a:prstGeom prst="rect">
            <a:avLst/>
          </a:prstGeom>
        </p:spPr>
        <p:txBody>
          <a:bodyPr/>
          <a:lstStyle>
            <a:lvl1pPr>
              <a:defRPr>
                <a:latin typeface="Arial" pitchFamily="34" charset="0"/>
                <a:cs typeface="Arial" pitchFamily="34" charset="0"/>
              </a:defRPr>
            </a:lvl1pPr>
          </a:lstStyle>
          <a:p>
            <a:pPr>
              <a:defRPr/>
            </a:pPr>
            <a:endParaRPr lang="tr-TR"/>
          </a:p>
        </p:txBody>
      </p:sp>
      <p:sp>
        <p:nvSpPr>
          <p:cNvPr id="5" name="Rectangle 8"/>
          <p:cNvSpPr>
            <a:spLocks noGrp="1" noChangeArrowheads="1"/>
          </p:cNvSpPr>
          <p:nvPr>
            <p:ph type="sldNum" sz="quarter" idx="12"/>
          </p:nvPr>
        </p:nvSpPr>
        <p:spPr>
          <a:xfrm>
            <a:off x="6553200" y="6245225"/>
            <a:ext cx="1981200" cy="476250"/>
          </a:xfrm>
          <a:prstGeom prst="rect">
            <a:avLst/>
          </a:prstGeom>
        </p:spPr>
        <p:txBody>
          <a:bodyPr/>
          <a:lstStyle>
            <a:lvl1pPr algn="r">
              <a:defRPr>
                <a:latin typeface="Arial" pitchFamily="34" charset="0"/>
                <a:cs typeface="Arial" pitchFamily="34" charset="0"/>
              </a:defRPr>
            </a:lvl1pPr>
          </a:lstStyle>
          <a:p>
            <a:pPr>
              <a:defRPr/>
            </a:pPr>
            <a:fld id="{A9D33C31-5146-46F3-BD10-ADF6127449A0}" type="slidenum">
              <a:rPr lang="tr-TR"/>
              <a:pPr>
                <a:defRPr/>
              </a:pPr>
              <a:t>‹#›</a:t>
            </a:fld>
            <a:endParaRPr lang="tr-T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95263" y="228600"/>
            <a:ext cx="8339137"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3" name="Date Placeholder 2"/>
          <p:cNvSpPr>
            <a:spLocks noGrp="1"/>
          </p:cNvSpPr>
          <p:nvPr>
            <p:ph type="dt" sz="half" idx="10"/>
          </p:nvPr>
        </p:nvSpPr>
        <p:spPr>
          <a:xfrm>
            <a:off x="457200" y="6248400"/>
            <a:ext cx="2133600" cy="457200"/>
          </a:xfrm>
          <a:prstGeom prst="rect">
            <a:avLst/>
          </a:prstGeom>
        </p:spPr>
        <p:txBody>
          <a:bodyPr/>
          <a:lstStyle>
            <a:lvl1pPr>
              <a:defRPr/>
            </a:lvl1pPr>
          </a:lstStyle>
          <a:p>
            <a:endParaRPr lang="tr-TR"/>
          </a:p>
        </p:txBody>
      </p:sp>
      <p:sp>
        <p:nvSpPr>
          <p:cNvPr id="4" name="Footer Placeholder 3"/>
          <p:cNvSpPr>
            <a:spLocks noGrp="1"/>
          </p:cNvSpPr>
          <p:nvPr>
            <p:ph type="ftr" sz="quarter" idx="11"/>
          </p:nvPr>
        </p:nvSpPr>
        <p:spPr>
          <a:xfrm>
            <a:off x="3124200" y="6248400"/>
            <a:ext cx="2895600" cy="457200"/>
          </a:xfrm>
          <a:prstGeom prst="rect">
            <a:avLst/>
          </a:prstGeom>
        </p:spPr>
        <p:txBody>
          <a:bodyPr/>
          <a:lstStyle>
            <a:lvl1pPr>
              <a:defRPr/>
            </a:lvl1pPr>
          </a:lstStyle>
          <a:p>
            <a:endParaRPr lang="tr-TR"/>
          </a:p>
        </p:txBody>
      </p:sp>
      <p:sp>
        <p:nvSpPr>
          <p:cNvPr id="5" name="Slide Number Placeholder 4"/>
          <p:cNvSpPr>
            <a:spLocks noGrp="1"/>
          </p:cNvSpPr>
          <p:nvPr>
            <p:ph type="sldNum" sz="quarter" idx="12"/>
          </p:nvPr>
        </p:nvSpPr>
        <p:spPr>
          <a:xfrm>
            <a:off x="6553200" y="6248400"/>
            <a:ext cx="2133600" cy="457200"/>
          </a:xfrm>
          <a:prstGeom prst="rect">
            <a:avLst/>
          </a:prstGeom>
        </p:spPr>
        <p:txBody>
          <a:bodyPr/>
          <a:lstStyle>
            <a:lvl1pPr>
              <a:defRPr/>
            </a:lvl1pPr>
          </a:lstStyle>
          <a:p>
            <a:fld id="{CE4562EF-DC24-43A8-B8B9-74D40DF7C21B}" type="slidenum">
              <a:rPr lang="tr-TR"/>
              <a:pPr/>
              <a:t>‹#›</a:t>
            </a:fld>
            <a:endParaRPr lang="tr-T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
              <a:schemeClr val="bg1">
                <a:tint val="80000"/>
                <a:satMod val="300000"/>
                <a:alpha val="94000"/>
              </a:schemeClr>
            </a:gs>
            <a:gs pos="100000">
              <a:schemeClr val="bg1">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026"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pic>
        <p:nvPicPr>
          <p:cNvPr id="7" name="Picture 10" descr="YİGMlogo"/>
          <p:cNvPicPr>
            <a:picLocks noChangeAspect="1" noChangeArrowheads="1"/>
          </p:cNvPicPr>
          <p:nvPr userDrawn="1"/>
        </p:nvPicPr>
        <p:blipFill>
          <a:blip r:embed="rId7" cstate="print"/>
          <a:srcRect/>
          <a:stretch>
            <a:fillRect/>
          </a:stretch>
        </p:blipFill>
        <p:spPr bwMode="auto">
          <a:xfrm>
            <a:off x="7855662" y="71414"/>
            <a:ext cx="1216932" cy="1143008"/>
          </a:xfrm>
          <a:prstGeom prst="rect">
            <a:avLst/>
          </a:prstGeom>
          <a:ln>
            <a:noFill/>
          </a:ln>
          <a:effectLst>
            <a:softEdge rad="112500"/>
          </a:effectLst>
        </p:spPr>
      </p:pic>
      <p:pic>
        <p:nvPicPr>
          <p:cNvPr id="8" name="Picture 24" descr="baylogo"/>
          <p:cNvPicPr>
            <a:picLocks noChangeAspect="1" noChangeArrowheads="1"/>
          </p:cNvPicPr>
          <p:nvPr userDrawn="1"/>
        </p:nvPicPr>
        <p:blipFill>
          <a:blip r:embed="rId8" cstate="print"/>
          <a:srcRect/>
          <a:stretch>
            <a:fillRect/>
          </a:stretch>
        </p:blipFill>
        <p:spPr bwMode="auto">
          <a:xfrm>
            <a:off x="214282" y="142852"/>
            <a:ext cx="1000125" cy="971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3" r:id="rId5"/>
  </p:sldLayoutIdLst>
  <p:transition/>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2000" kern="1200">
          <a:solidFill>
            <a:schemeClr val="tx1"/>
          </a:solidFill>
          <a:latin typeface="Arial Narrow"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sz="2000" kern="1200">
          <a:solidFill>
            <a:schemeClr val="tx1"/>
          </a:solidFill>
          <a:latin typeface="Arial Narrow" pitchFamily="34" charset="0"/>
          <a:ea typeface="+mn-ea"/>
          <a:cs typeface="+mn-cs"/>
        </a:defRPr>
      </a:lvl2pPr>
      <a:lvl3pPr marL="1143000" indent="-228600" algn="l" rtl="0" eaLnBrk="0" fontAlgn="base" hangingPunct="0">
        <a:spcBef>
          <a:spcPct val="20000"/>
        </a:spcBef>
        <a:spcAft>
          <a:spcPct val="0"/>
        </a:spcAft>
        <a:buFont typeface="Arial" pitchFamily="34" charset="0"/>
        <a:buChar char="•"/>
        <a:defRPr sz="2000" kern="1200">
          <a:solidFill>
            <a:schemeClr val="tx1"/>
          </a:solidFill>
          <a:latin typeface="Arial Narrow" pitchFamily="34" charset="0"/>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Arial Narrow" pitchFamily="34" charset="0"/>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Narrow"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diagramData" Target="../diagrams/data1.xml"/><Relationship Id="rId7" Type="http://schemas.openxmlformats.org/officeDocument/2006/relationships/image" Target="../media/image15.gi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microsoft.com/office/2007/relationships/diagramDrawing" Target="../diagrams/drawing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diagramLayout" Target="../diagrams/layout6.xml"/><Relationship Id="rId7" Type="http://schemas.openxmlformats.org/officeDocument/2006/relationships/diagramLayout" Target="../diagrams/layout7.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openxmlformats.org/officeDocument/2006/relationships/diagramData" Target="../diagrams/data7.xml"/><Relationship Id="rId11" Type="http://schemas.microsoft.com/office/2007/relationships/diagramDrawing" Target="../diagrams/drawing7.xml"/><Relationship Id="rId5" Type="http://schemas.openxmlformats.org/officeDocument/2006/relationships/diagramColors" Target="../diagrams/colors6.xml"/><Relationship Id="rId10" Type="http://schemas.microsoft.com/office/2007/relationships/diagramDrawing" Target="../diagrams/drawing6.xml"/><Relationship Id="rId4" Type="http://schemas.openxmlformats.org/officeDocument/2006/relationships/diagramQuickStyle" Target="../diagrams/quickStyle6.xml"/><Relationship Id="rId9" Type="http://schemas.openxmlformats.org/officeDocument/2006/relationships/diagramColors" Target="../diagrams/colors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1000">
              <a:schemeClr val="bg1">
                <a:tint val="80000"/>
                <a:satMod val="300000"/>
                <a:alpha val="94000"/>
              </a:schemeClr>
            </a:gs>
            <a:gs pos="100000">
              <a:schemeClr val="bg1">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103" name="Rectangle 7"/>
          <p:cNvSpPr>
            <a:spLocks noChangeArrowheads="1"/>
          </p:cNvSpPr>
          <p:nvPr/>
        </p:nvSpPr>
        <p:spPr bwMode="auto">
          <a:xfrm>
            <a:off x="755650" y="1233488"/>
            <a:ext cx="7645400" cy="5786199"/>
          </a:xfrm>
          <a:prstGeom prst="rect">
            <a:avLst/>
          </a:prstGeom>
          <a:noFill/>
          <a:ln w="9525">
            <a:noFill/>
            <a:miter lim="800000"/>
            <a:headEnd/>
            <a:tailEnd/>
          </a:ln>
          <a:effectLst/>
        </p:spPr>
        <p:txBody>
          <a:bodyPr>
            <a:spAutoFit/>
          </a:bodyPr>
          <a:lstStyle/>
          <a:p>
            <a:pPr marL="342900" indent="-342900" algn="ctr" eaLnBrk="1" hangingPunct="1">
              <a:buClrTx/>
              <a:buSzTx/>
              <a:buFontTx/>
              <a:buNone/>
            </a:pPr>
            <a:r>
              <a:rPr lang="tr-TR" sz="2400" b="1" dirty="0" smtClean="0">
                <a:solidFill>
                  <a:schemeClr val="tx1"/>
                </a:solidFill>
                <a:effectLst>
                  <a:outerShdw blurRad="38100" dist="38100" dir="2700000" algn="tl">
                    <a:srgbClr val="C0C0C0"/>
                  </a:outerShdw>
                </a:effectLst>
                <a:latin typeface="Arial Black" pitchFamily="34" charset="0"/>
              </a:rPr>
              <a:t> </a:t>
            </a:r>
            <a:r>
              <a:rPr lang="tr-TR" sz="6600" b="1" dirty="0">
                <a:solidFill>
                  <a:schemeClr val="tx1"/>
                </a:solidFill>
                <a:latin typeface="Century Gothic" pitchFamily="34" charset="0"/>
              </a:rPr>
              <a:t>YAPI DENETİMİ</a:t>
            </a: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32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1600" b="1" dirty="0">
              <a:solidFill>
                <a:schemeClr val="tx1"/>
              </a:solidFill>
              <a:effectLst>
                <a:outerShdw blurRad="38100" dist="38100" dir="2700000" algn="tl">
                  <a:srgbClr val="C0C0C0"/>
                </a:outerShdw>
              </a:effectLst>
              <a:latin typeface="Arial" pitchFamily="34" charset="0"/>
            </a:endParaRPr>
          </a:p>
          <a:p>
            <a:pPr marL="342900" indent="-342900" algn="ctr" eaLnBrk="1" hangingPunct="1">
              <a:buClrTx/>
              <a:buSzTx/>
              <a:buFontTx/>
              <a:buNone/>
            </a:pPr>
            <a:endParaRPr lang="tr-TR" sz="1600" b="1" dirty="0" smtClean="0">
              <a:solidFill>
                <a:schemeClr val="tx1"/>
              </a:solidFill>
              <a:latin typeface="Century Gothic" pitchFamily="34" charset="0"/>
            </a:endParaRPr>
          </a:p>
          <a:p>
            <a:pPr marL="342900" indent="-342900" algn="ctr" eaLnBrk="1" hangingPunct="1">
              <a:buClrTx/>
              <a:buSzTx/>
              <a:buFontTx/>
              <a:buNone/>
            </a:pPr>
            <a:endParaRPr lang="tr-TR" sz="1600" b="1" dirty="0" smtClean="0">
              <a:solidFill>
                <a:schemeClr val="tx1"/>
              </a:solidFill>
              <a:latin typeface="Century Gothic" pitchFamily="34" charset="0"/>
            </a:endParaRPr>
          </a:p>
          <a:p>
            <a:pPr marL="342900" indent="-342900" algn="ctr" eaLnBrk="1" hangingPunct="1">
              <a:buClrTx/>
              <a:buSzTx/>
              <a:buFontTx/>
              <a:buNone/>
            </a:pPr>
            <a:r>
              <a:rPr lang="tr-TR" sz="1600" b="1" dirty="0" smtClean="0">
                <a:solidFill>
                  <a:schemeClr val="tx1"/>
                </a:solidFill>
                <a:latin typeface="Century Gothic" pitchFamily="34" charset="0"/>
              </a:rPr>
              <a:t>Sunum: </a:t>
            </a:r>
          </a:p>
          <a:p>
            <a:pPr marL="342900" indent="-342900" algn="ctr" eaLnBrk="1" hangingPunct="1">
              <a:buClrTx/>
              <a:buSzTx/>
              <a:buFontTx/>
              <a:buNone/>
            </a:pPr>
            <a:r>
              <a:rPr lang="tr-TR" sz="1600" b="1" dirty="0" smtClean="0">
                <a:solidFill>
                  <a:schemeClr val="tx1"/>
                </a:solidFill>
                <a:latin typeface="Century Gothic" pitchFamily="34" charset="0"/>
              </a:rPr>
              <a:t>Selami </a:t>
            </a:r>
            <a:r>
              <a:rPr lang="tr-TR" sz="1600" b="1" dirty="0">
                <a:solidFill>
                  <a:schemeClr val="tx1"/>
                </a:solidFill>
                <a:latin typeface="Century Gothic" pitchFamily="34" charset="0"/>
              </a:rPr>
              <a:t>MERDİN</a:t>
            </a:r>
          </a:p>
          <a:p>
            <a:pPr marL="342900" indent="-342900" algn="ctr" eaLnBrk="1" hangingPunct="1">
              <a:buClrTx/>
              <a:buSzTx/>
              <a:buFontTx/>
              <a:buNone/>
            </a:pPr>
            <a:r>
              <a:rPr lang="tr-TR" sz="1600" b="1" dirty="0">
                <a:solidFill>
                  <a:schemeClr val="tx1"/>
                </a:solidFill>
                <a:latin typeface="Century Gothic" pitchFamily="34" charset="0"/>
              </a:rPr>
              <a:t>İnşaat Y. Mühendisi</a:t>
            </a:r>
          </a:p>
          <a:p>
            <a:pPr marL="342900" indent="-342900" algn="ctr" eaLnBrk="1" hangingPunct="1">
              <a:buClrTx/>
              <a:buSzTx/>
              <a:buFontTx/>
              <a:buNone/>
            </a:pPr>
            <a:r>
              <a:rPr lang="tr-TR" sz="1600" b="1" dirty="0">
                <a:solidFill>
                  <a:schemeClr val="tx1"/>
                </a:solidFill>
                <a:latin typeface="Century Gothic" pitchFamily="34" charset="0"/>
              </a:rPr>
              <a:t>Yapı İşleri Genel Müdürlüğü</a:t>
            </a:r>
          </a:p>
        </p:txBody>
      </p:sp>
      <p:sp>
        <p:nvSpPr>
          <p:cNvPr id="4118" name="Rectangle 22"/>
          <p:cNvSpPr>
            <a:spLocks noChangeArrowheads="1"/>
          </p:cNvSpPr>
          <p:nvPr/>
        </p:nvSpPr>
        <p:spPr bwMode="auto">
          <a:xfrm>
            <a:off x="2087563" y="142852"/>
            <a:ext cx="4968875" cy="1015663"/>
          </a:xfrm>
          <a:prstGeom prst="rect">
            <a:avLst/>
          </a:prstGeom>
          <a:noFill/>
          <a:ln w="9525">
            <a:noFill/>
            <a:miter lim="800000"/>
            <a:headEnd/>
            <a:tailEnd/>
          </a:ln>
          <a:effectLst/>
        </p:spPr>
        <p:txBody>
          <a:bodyPr>
            <a:spAutoFit/>
          </a:bodyPr>
          <a:lstStyle/>
          <a:p>
            <a:pPr algn="ctr" eaLnBrk="1" hangingPunct="1">
              <a:buClrTx/>
              <a:buSzTx/>
              <a:buFontTx/>
              <a:buNone/>
            </a:pPr>
            <a:r>
              <a:rPr lang="tr-TR" sz="2000" b="1" dirty="0">
                <a:solidFill>
                  <a:schemeClr val="tx1"/>
                </a:solidFill>
                <a:latin typeface="Century Gothic" pitchFamily="34" charset="0"/>
              </a:rPr>
              <a:t>T.C.</a:t>
            </a:r>
            <a:br>
              <a:rPr lang="tr-TR" sz="2000" b="1" dirty="0">
                <a:solidFill>
                  <a:schemeClr val="tx1"/>
                </a:solidFill>
                <a:latin typeface="Century Gothic" pitchFamily="34" charset="0"/>
              </a:rPr>
            </a:br>
            <a:r>
              <a:rPr lang="tr-TR" sz="2000" b="1" dirty="0">
                <a:solidFill>
                  <a:schemeClr val="tx1"/>
                </a:solidFill>
                <a:latin typeface="Century Gothic" pitchFamily="34" charset="0"/>
              </a:rPr>
              <a:t>BAYINDIRLIK VE İSKAN BAKANLIĞI</a:t>
            </a:r>
          </a:p>
          <a:p>
            <a:pPr algn="ctr" eaLnBrk="1" hangingPunct="1">
              <a:buClrTx/>
              <a:buSzTx/>
              <a:buFontTx/>
              <a:buNone/>
            </a:pPr>
            <a:r>
              <a:rPr lang="tr-TR" sz="2000" b="1" dirty="0">
                <a:solidFill>
                  <a:schemeClr val="tx1"/>
                </a:solidFill>
                <a:latin typeface="Century Gothic" pitchFamily="34" charset="0"/>
              </a:rPr>
              <a:t>Yapı İşleri Genel Müdürlüğü</a:t>
            </a:r>
          </a:p>
        </p:txBody>
      </p:sp>
      <p:pic>
        <p:nvPicPr>
          <p:cNvPr id="515085" name="Picture 1037" descr="resim denetim"/>
          <p:cNvPicPr>
            <a:picLocks noGrp="1" noChangeAspect="1" noChangeArrowheads="1"/>
          </p:cNvPicPr>
          <p:nvPr>
            <p:ph/>
          </p:nvPr>
        </p:nvPicPr>
        <p:blipFill>
          <a:blip r:embed="rId2" cstate="print"/>
          <a:srcRect/>
          <a:stretch>
            <a:fillRect/>
          </a:stretch>
        </p:blipFill>
        <p:spPr>
          <a:xfrm>
            <a:off x="2123728" y="2182901"/>
            <a:ext cx="4752528" cy="3766379"/>
          </a:xfrm>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15085"/>
                                        </p:tgtEl>
                                        <p:attrNameLst>
                                          <p:attrName>style.visibility</p:attrName>
                                        </p:attrNameLst>
                                      </p:cBhvr>
                                      <p:to>
                                        <p:strVal val="visible"/>
                                      </p:to>
                                    </p:set>
                                    <p:animEffect transition="in" filter="checkerboard(across)">
                                      <p:cBhvr>
                                        <p:cTn id="7" dur="500"/>
                                        <p:tgtEl>
                                          <p:spTgt spid="515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8AC2CC89-1FE2-4D54-89E5-05CDB3F960D1}" type="slidenum">
              <a:rPr lang="en-US" sz="1400" smtClean="0">
                <a:solidFill>
                  <a:schemeClr val="bg2"/>
                </a:solidFill>
                <a:latin typeface="Times New Roman" pitchFamily="18" charset="0"/>
                <a:cs typeface="Times New Roman" pitchFamily="18" charset="0"/>
              </a:rPr>
              <a:pPr eaLnBrk="0" hangingPunct="0">
                <a:spcBef>
                  <a:spcPct val="50000"/>
                </a:spcBef>
              </a:pPr>
              <a:t>10</a:t>
            </a:fld>
            <a:endParaRPr lang="en-US" sz="1400" dirty="0" smtClean="0">
              <a:solidFill>
                <a:schemeClr val="bg2"/>
              </a:solidFill>
              <a:latin typeface="Times New Roman" pitchFamily="18" charset="0"/>
              <a:cs typeface="Times New Roman" pitchFamily="18"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1"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AMAÇ</a:t>
              </a:r>
              <a:endParaRPr lang="tr-TR" sz="2000" dirty="0">
                <a:latin typeface="Arial" pitchFamily="34" charset="0"/>
                <a:cs typeface="Arial" pitchFamily="34" charset="0"/>
              </a:endParaRPr>
            </a:p>
          </p:txBody>
        </p:sp>
      </p:grpSp>
      <p:sp>
        <p:nvSpPr>
          <p:cNvPr id="12" name="Flowchart: Alternate Process 11"/>
          <p:cNvSpPr/>
          <p:nvPr/>
        </p:nvSpPr>
        <p:spPr>
          <a:xfrm>
            <a:off x="2143108" y="1500174"/>
            <a:ext cx="4929222" cy="612648"/>
          </a:xfrm>
          <a:prstGeom prst="flowChartAlternateProcess">
            <a:avLst/>
          </a:prstGeom>
          <a:gradFill>
            <a:gsLst>
              <a:gs pos="0">
                <a:srgbClr val="FFC000"/>
              </a:gs>
              <a:gs pos="100000">
                <a:schemeClr val="bg2">
                  <a:shade val="30000"/>
                  <a:satMod val="20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latin typeface="Century Gothic" pitchFamily="34" charset="0"/>
              </a:rPr>
              <a:t>YAPI DENETİM KURULUŞU</a:t>
            </a:r>
            <a:endParaRPr lang="tr-TR" sz="2400" b="1" dirty="0">
              <a:latin typeface="Century Gothic" pitchFamily="34" charset="0"/>
            </a:endParaRPr>
          </a:p>
        </p:txBody>
      </p:sp>
      <p:sp>
        <p:nvSpPr>
          <p:cNvPr id="13" name="Flowchart: Alternate Process 12"/>
          <p:cNvSpPr/>
          <p:nvPr/>
        </p:nvSpPr>
        <p:spPr>
          <a:xfrm>
            <a:off x="2928926" y="2500306"/>
            <a:ext cx="3357586" cy="1643074"/>
          </a:xfrm>
          <a:prstGeom prst="flowChartAlternateProcess">
            <a:avLst/>
          </a:prstGeom>
          <a:gradFill>
            <a:gsLst>
              <a:gs pos="0">
                <a:srgbClr val="00B0F0"/>
              </a:gs>
              <a:gs pos="100000">
                <a:schemeClr val="bg2">
                  <a:shade val="30000"/>
                  <a:satMod val="20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t>DENETÇİ</a:t>
            </a:r>
          </a:p>
          <a:p>
            <a:pPr algn="ctr"/>
            <a:r>
              <a:rPr lang="tr-TR" dirty="0" smtClean="0"/>
              <a:t>İnşaat Mühendisi (uygulama)</a:t>
            </a:r>
          </a:p>
          <a:p>
            <a:pPr algn="ctr"/>
            <a:r>
              <a:rPr lang="tr-TR" dirty="0" smtClean="0"/>
              <a:t>İnşaat Mühendisi (proje)</a:t>
            </a:r>
          </a:p>
          <a:p>
            <a:pPr algn="ctr"/>
            <a:r>
              <a:rPr lang="tr-TR" dirty="0" smtClean="0"/>
              <a:t>Makine Mühendisi</a:t>
            </a:r>
          </a:p>
          <a:p>
            <a:pPr algn="ctr"/>
            <a:r>
              <a:rPr lang="tr-TR" dirty="0" smtClean="0"/>
              <a:t>Elektrik Mühendisi</a:t>
            </a:r>
          </a:p>
          <a:p>
            <a:pPr algn="ctr"/>
            <a:r>
              <a:rPr lang="tr-TR" dirty="0" smtClean="0"/>
              <a:t>Mimar</a:t>
            </a:r>
            <a:endParaRPr lang="tr-TR" dirty="0"/>
          </a:p>
        </p:txBody>
      </p:sp>
      <p:cxnSp>
        <p:nvCxnSpPr>
          <p:cNvPr id="20" name="Straight Arrow Connector 19"/>
          <p:cNvCxnSpPr>
            <a:stCxn id="12" idx="2"/>
            <a:endCxn id="13" idx="0"/>
          </p:cNvCxnSpPr>
          <p:nvPr/>
        </p:nvCxnSpPr>
        <p:spPr>
          <a:xfrm rot="5400000">
            <a:off x="4413977" y="2306564"/>
            <a:ext cx="38748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2" name="Rounded Rectangle 21"/>
          <p:cNvSpPr/>
          <p:nvPr/>
        </p:nvSpPr>
        <p:spPr>
          <a:xfrm>
            <a:off x="3714744" y="4429132"/>
            <a:ext cx="1785950" cy="1571636"/>
          </a:xfrm>
          <a:prstGeom prst="roundRect">
            <a:avLst/>
          </a:prstGeom>
          <a:gradFill>
            <a:gsLst>
              <a:gs pos="0">
                <a:srgbClr val="92D050"/>
              </a:gs>
              <a:gs pos="100000">
                <a:schemeClr val="bg2">
                  <a:shade val="30000"/>
                  <a:satMod val="20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Kontrol Mühendisleri</a:t>
            </a:r>
            <a:endParaRPr lang="tr-TR" dirty="0"/>
          </a:p>
        </p:txBody>
      </p:sp>
      <p:cxnSp>
        <p:nvCxnSpPr>
          <p:cNvPr id="23" name="Straight Arrow Connector 22"/>
          <p:cNvCxnSpPr>
            <a:stCxn id="13" idx="2"/>
            <a:endCxn id="22" idx="0"/>
          </p:cNvCxnSpPr>
          <p:nvPr/>
        </p:nvCxnSpPr>
        <p:spPr>
          <a:xfrm rot="5400000">
            <a:off x="4464843" y="4286256"/>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 name="Rounded Rectangle 25"/>
          <p:cNvSpPr/>
          <p:nvPr/>
        </p:nvSpPr>
        <p:spPr>
          <a:xfrm>
            <a:off x="1000100" y="6143644"/>
            <a:ext cx="7429552" cy="714356"/>
          </a:xfrm>
          <a:prstGeom prst="roundRect">
            <a:avLst/>
          </a:prstGeom>
          <a:gradFill>
            <a:gsLst>
              <a:gs pos="0">
                <a:srgbClr val="C00000"/>
              </a:gs>
              <a:gs pos="100000">
                <a:schemeClr val="bg2">
                  <a:shade val="30000"/>
                  <a:satMod val="20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Bir Kuruluşun denetim sorumluluğu 360.000m</a:t>
            </a:r>
            <a:r>
              <a:rPr lang="tr-TR" baseline="30000" dirty="0" smtClean="0"/>
              <a:t>2 </a:t>
            </a:r>
            <a:r>
              <a:rPr lang="tr-TR" dirty="0" smtClean="0"/>
              <a:t>inşaat alanı ile sınırlandırılmıştır. </a:t>
            </a:r>
            <a:r>
              <a:rPr lang="tr-TR" baseline="30000" dirty="0" smtClean="0"/>
              <a:t> </a:t>
            </a:r>
            <a:endParaRPr lang="tr-TR" baseline="30000" dirty="0"/>
          </a:p>
        </p:txBody>
      </p:sp>
      <p:sp>
        <p:nvSpPr>
          <p:cNvPr id="16" name="Flowchart: Manual Operation 15"/>
          <p:cNvSpPr/>
          <p:nvPr/>
        </p:nvSpPr>
        <p:spPr>
          <a:xfrm>
            <a:off x="1763688" y="1412776"/>
            <a:ext cx="5832648" cy="4680520"/>
          </a:xfrm>
          <a:prstGeom prst="flowChartManualOperation">
            <a:avLst/>
          </a:prstGeom>
          <a:solidFill>
            <a:srgbClr val="00B0F0">
              <a:alpha val="17000"/>
            </a:srgbClr>
          </a:solidFill>
          <a:ln cmpd="sng">
            <a:solidFill>
              <a:srgbClr val="00B0F0">
                <a:alpha val="29000"/>
              </a:srgbClr>
            </a:solidFill>
          </a:ln>
          <a:effectLst>
            <a:outerShdw blurRad="50800" dist="508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strVal val="#ppt_w*0.70"/>
                                          </p:val>
                                        </p:tav>
                                        <p:tav tm="100000">
                                          <p:val>
                                            <p:strVal val="#ppt_w"/>
                                          </p:val>
                                        </p:tav>
                                      </p:tavLst>
                                    </p:anim>
                                    <p:anim calcmode="lin" valueType="num">
                                      <p:cBhvr>
                                        <p:cTn id="26" dur="1000" fill="hold"/>
                                        <p:tgtEl>
                                          <p:spTgt spid="13"/>
                                        </p:tgtEl>
                                        <p:attrNameLst>
                                          <p:attrName>ppt_h</p:attrName>
                                        </p:attrNameLst>
                                      </p:cBhvr>
                                      <p:tavLst>
                                        <p:tav tm="0">
                                          <p:val>
                                            <p:strVal val="#ppt_h"/>
                                          </p:val>
                                        </p:tav>
                                        <p:tav tm="100000">
                                          <p:val>
                                            <p:strVal val="#ppt_h"/>
                                          </p:val>
                                        </p:tav>
                                      </p:tavLst>
                                    </p:anim>
                                    <p:animEffect transition="in" filter="fade">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000" fill="hold"/>
                                        <p:tgtEl>
                                          <p:spTgt spid="22"/>
                                        </p:tgtEl>
                                        <p:attrNameLst>
                                          <p:attrName>ppt_w</p:attrName>
                                        </p:attrNameLst>
                                      </p:cBhvr>
                                      <p:tavLst>
                                        <p:tav tm="0">
                                          <p:val>
                                            <p:strVal val="#ppt_w*0.70"/>
                                          </p:val>
                                        </p:tav>
                                        <p:tav tm="100000">
                                          <p:val>
                                            <p:strVal val="#ppt_w"/>
                                          </p:val>
                                        </p:tav>
                                      </p:tavLst>
                                    </p:anim>
                                    <p:anim calcmode="lin" valueType="num">
                                      <p:cBhvr>
                                        <p:cTn id="39" dur="1000" fill="hold"/>
                                        <p:tgtEl>
                                          <p:spTgt spid="22"/>
                                        </p:tgtEl>
                                        <p:attrNameLst>
                                          <p:attrName>ppt_h</p:attrName>
                                        </p:attrNameLst>
                                      </p:cBhvr>
                                      <p:tavLst>
                                        <p:tav tm="0">
                                          <p:val>
                                            <p:strVal val="#ppt_h"/>
                                          </p:val>
                                        </p:tav>
                                        <p:tav tm="100000">
                                          <p:val>
                                            <p:strVal val="#ppt_h"/>
                                          </p:val>
                                        </p:tav>
                                      </p:tavLst>
                                    </p:anim>
                                    <p:animEffect transition="in" filter="fade">
                                      <p:cBhvr>
                                        <p:cTn id="40" dur="10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1000" fill="hold"/>
                                        <p:tgtEl>
                                          <p:spTgt spid="26"/>
                                        </p:tgtEl>
                                        <p:attrNameLst>
                                          <p:attrName>ppt_w</p:attrName>
                                        </p:attrNameLst>
                                      </p:cBhvr>
                                      <p:tavLst>
                                        <p:tav tm="0">
                                          <p:val>
                                            <p:strVal val="#ppt_w*0.70"/>
                                          </p:val>
                                        </p:tav>
                                        <p:tav tm="100000">
                                          <p:val>
                                            <p:strVal val="#ppt_w"/>
                                          </p:val>
                                        </p:tav>
                                      </p:tavLst>
                                    </p:anim>
                                    <p:anim calcmode="lin" valueType="num">
                                      <p:cBhvr>
                                        <p:cTn id="46" dur="1000" fill="hold"/>
                                        <p:tgtEl>
                                          <p:spTgt spid="26"/>
                                        </p:tgtEl>
                                        <p:attrNameLst>
                                          <p:attrName>ppt_h</p:attrName>
                                        </p:attrNameLst>
                                      </p:cBhvr>
                                      <p:tavLst>
                                        <p:tav tm="0">
                                          <p:val>
                                            <p:strVal val="#ppt_h"/>
                                          </p:val>
                                        </p:tav>
                                        <p:tav tm="100000">
                                          <p:val>
                                            <p:strVal val="#ppt_h"/>
                                          </p:val>
                                        </p:tav>
                                      </p:tavLst>
                                    </p:anim>
                                    <p:animEffect transition="in" filter="fade">
                                      <p:cBhvr>
                                        <p:cTn id="4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2" grpId="0" animBg="1"/>
      <p:bldP spid="26"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72B8DC68-DE4A-4838-9BFD-66444C900CE2}" type="slidenum">
              <a:rPr lang="en-US" sz="1400" smtClean="0">
                <a:solidFill>
                  <a:schemeClr val="bg2"/>
                </a:solidFill>
                <a:latin typeface="Times New Roman" pitchFamily="18" charset="0"/>
                <a:cs typeface="Times New Roman" pitchFamily="18" charset="0"/>
              </a:rPr>
              <a:pPr eaLnBrk="0" hangingPunct="0">
                <a:spcBef>
                  <a:spcPct val="50000"/>
                </a:spcBef>
              </a:pPr>
              <a:t>11</a:t>
            </a:fld>
            <a:endParaRPr lang="en-US" sz="1400" dirty="0" smtClean="0">
              <a:solidFill>
                <a:schemeClr val="bg2"/>
              </a:solidFill>
              <a:latin typeface="Times New Roman" pitchFamily="18" charset="0"/>
              <a:cs typeface="Times New Roman" pitchFamily="18" charset="0"/>
            </a:endParaRPr>
          </a:p>
        </p:txBody>
      </p:sp>
      <p:sp>
        <p:nvSpPr>
          <p:cNvPr id="8195" name="Rectangle 2"/>
          <p:cNvSpPr>
            <a:spLocks noGrp="1" noChangeArrowheads="1"/>
          </p:cNvSpPr>
          <p:nvPr>
            <p:ph type="body" idx="4294967295"/>
          </p:nvPr>
        </p:nvSpPr>
        <p:spPr>
          <a:xfrm>
            <a:off x="251520" y="2420888"/>
            <a:ext cx="8358188" cy="3703637"/>
          </a:xfrm>
        </p:spPr>
        <p:txBody>
          <a:bodyPr/>
          <a:lstStyle/>
          <a:p>
            <a:pPr marL="0" indent="0" algn="just" eaLnBrk="1" hangingPunct="1">
              <a:lnSpc>
                <a:spcPct val="80000"/>
              </a:lnSpc>
              <a:buFont typeface="Wingdings" pitchFamily="2" charset="2"/>
              <a:buNone/>
            </a:pPr>
            <a:endParaRPr lang="tr-TR" b="1" dirty="0" smtClean="0">
              <a:latin typeface="Century Gothic" pitchFamily="34" charset="0"/>
              <a:cs typeface="Times New Roman" pitchFamily="18" charset="0"/>
            </a:endParaRPr>
          </a:p>
          <a:p>
            <a:pPr marL="0" indent="0" algn="just" eaLnBrk="1" hangingPunct="1">
              <a:lnSpc>
                <a:spcPct val="80000"/>
              </a:lnSpc>
              <a:buFont typeface="Wingdings" pitchFamily="2" charset="2"/>
              <a:buNone/>
            </a:pPr>
            <a:r>
              <a:rPr lang="tr-TR" b="1" dirty="0" smtClean="0">
                <a:latin typeface="Century Gothic" pitchFamily="34" charset="0"/>
                <a:cs typeface="Times New Roman" pitchFamily="18" charset="0"/>
              </a:rPr>
              <a:t>3194 Sayılı </a:t>
            </a:r>
            <a:r>
              <a:rPr lang="tr-TR" b="1" dirty="0" smtClean="0">
                <a:solidFill>
                  <a:srgbClr val="FFC000"/>
                </a:solidFill>
                <a:latin typeface="Century Gothic" pitchFamily="34" charset="0"/>
                <a:cs typeface="Times New Roman" pitchFamily="18" charset="0"/>
              </a:rPr>
              <a:t>İmar Kanununun 26. maddesinde belirtilen kamuya ait yapı ve tesisler</a:t>
            </a:r>
            <a:r>
              <a:rPr lang="tr-TR" b="1" dirty="0" smtClean="0">
                <a:solidFill>
                  <a:srgbClr val="FFFF00"/>
                </a:solidFill>
                <a:latin typeface="Century Gothic" pitchFamily="34" charset="0"/>
                <a:cs typeface="Times New Roman" pitchFamily="18" charset="0"/>
              </a:rPr>
              <a:t>,</a:t>
            </a:r>
          </a:p>
          <a:p>
            <a:pPr marL="0" indent="0" algn="just" eaLnBrk="1" hangingPunct="1">
              <a:lnSpc>
                <a:spcPct val="80000"/>
              </a:lnSpc>
              <a:buFont typeface="Wingdings" pitchFamily="2" charset="2"/>
              <a:buChar char="v"/>
            </a:pPr>
            <a:endParaRPr lang="tr-TR" b="1" dirty="0" smtClean="0">
              <a:latin typeface="Century Gothic" pitchFamily="34" charset="0"/>
              <a:cs typeface="Times New Roman" pitchFamily="18" charset="0"/>
            </a:endParaRPr>
          </a:p>
          <a:p>
            <a:pPr marL="0" indent="0" algn="just" eaLnBrk="1" hangingPunct="1">
              <a:lnSpc>
                <a:spcPct val="80000"/>
              </a:lnSpc>
              <a:buFont typeface="Wingdings" pitchFamily="2" charset="2"/>
              <a:buNone/>
            </a:pPr>
            <a:r>
              <a:rPr lang="tr-TR" b="1" dirty="0" smtClean="0">
                <a:latin typeface="Century Gothic" pitchFamily="34" charset="0"/>
                <a:cs typeface="Times New Roman" pitchFamily="18" charset="0"/>
              </a:rPr>
              <a:t>3194 Sayılı </a:t>
            </a:r>
            <a:r>
              <a:rPr lang="tr-TR" b="1" dirty="0" smtClean="0">
                <a:solidFill>
                  <a:srgbClr val="FFC000"/>
                </a:solidFill>
                <a:latin typeface="Century Gothic" pitchFamily="34" charset="0"/>
                <a:cs typeface="Times New Roman" pitchFamily="18" charset="0"/>
              </a:rPr>
              <a:t>İmar Kanununun 27. maddesinde belirtilen ruhsata tabi olmayan yapılar</a:t>
            </a:r>
            <a:r>
              <a:rPr lang="tr-TR" b="1" dirty="0" smtClean="0">
                <a:solidFill>
                  <a:srgbClr val="FFFF00"/>
                </a:solidFill>
                <a:latin typeface="Century Gothic" pitchFamily="34" charset="0"/>
                <a:cs typeface="Times New Roman" pitchFamily="18" charset="0"/>
              </a:rPr>
              <a:t>,</a:t>
            </a:r>
          </a:p>
          <a:p>
            <a:pPr marL="0" indent="0" algn="just" eaLnBrk="1" hangingPunct="1">
              <a:lnSpc>
                <a:spcPct val="80000"/>
              </a:lnSpc>
              <a:buFont typeface="Wingdings" pitchFamily="2" charset="2"/>
              <a:buChar char="v"/>
            </a:pPr>
            <a:endParaRPr lang="tr-TR" b="1" dirty="0" smtClean="0">
              <a:latin typeface="Century Gothic" pitchFamily="34" charset="0"/>
              <a:cs typeface="Times New Roman" pitchFamily="18" charset="0"/>
            </a:endParaRPr>
          </a:p>
          <a:p>
            <a:pPr marL="0" indent="0" algn="just" eaLnBrk="1" hangingPunct="1">
              <a:lnSpc>
                <a:spcPct val="80000"/>
              </a:lnSpc>
              <a:buFont typeface="Wingdings" pitchFamily="2" charset="2"/>
              <a:buNone/>
            </a:pPr>
            <a:r>
              <a:rPr lang="tr-TR" b="1" dirty="0" smtClean="0">
                <a:latin typeface="Century Gothic" pitchFamily="34" charset="0"/>
                <a:cs typeface="Times New Roman" pitchFamily="18" charset="0"/>
              </a:rPr>
              <a:t>Tek parselde, bodrum katı dışında en çok iki katlı ve toplam alanı </a:t>
            </a:r>
            <a:r>
              <a:rPr lang="tr-TR" b="1" dirty="0" smtClean="0">
                <a:solidFill>
                  <a:srgbClr val="FFC000"/>
                </a:solidFill>
                <a:latin typeface="Century Gothic" pitchFamily="34" charset="0"/>
                <a:cs typeface="Times New Roman" pitchFamily="18" charset="0"/>
              </a:rPr>
              <a:t>iki yüz metrekareyi geçmeyen </a:t>
            </a:r>
            <a:r>
              <a:rPr lang="tr-TR" b="1" dirty="0" smtClean="0">
                <a:latin typeface="Century Gothic" pitchFamily="34" charset="0"/>
                <a:cs typeface="Times New Roman" pitchFamily="18" charset="0"/>
              </a:rPr>
              <a:t>müstakil yapılar,</a:t>
            </a:r>
          </a:p>
          <a:p>
            <a:pPr marL="0" indent="0" algn="just" eaLnBrk="1" hangingPunct="1">
              <a:lnSpc>
                <a:spcPct val="80000"/>
              </a:lnSpc>
              <a:buFont typeface="Wingdings" pitchFamily="2" charset="2"/>
              <a:buNone/>
            </a:pPr>
            <a:endParaRPr lang="tr-TR" b="1" dirty="0" smtClean="0">
              <a:latin typeface="Century Gothic" pitchFamily="34" charset="0"/>
              <a:cs typeface="Times New Roman" pitchFamily="18" charset="0"/>
            </a:endParaRPr>
          </a:p>
          <a:p>
            <a:pPr marL="0" indent="0" algn="just" eaLnBrk="1" hangingPunct="1">
              <a:lnSpc>
                <a:spcPct val="80000"/>
              </a:lnSpc>
              <a:buFont typeface="Wingdings" pitchFamily="2" charset="2"/>
              <a:buNone/>
            </a:pPr>
            <a:r>
              <a:rPr lang="tr-TR" b="1" dirty="0" smtClean="0">
                <a:solidFill>
                  <a:srgbClr val="FFC000"/>
                </a:solidFill>
                <a:latin typeface="Century Gothic" pitchFamily="34" charset="0"/>
                <a:cs typeface="Times New Roman" pitchFamily="18" charset="0"/>
              </a:rPr>
              <a:t>haricinde,</a:t>
            </a:r>
            <a:r>
              <a:rPr lang="tr-TR" b="1" dirty="0" smtClean="0">
                <a:latin typeface="Century Gothic" pitchFamily="34" charset="0"/>
                <a:cs typeface="Times New Roman" pitchFamily="18" charset="0"/>
              </a:rPr>
              <a:t> belediye ve mücavir alan sınırları içinde ve dışında kalan yerlerde yapılacak </a:t>
            </a:r>
            <a:r>
              <a:rPr lang="tr-TR" b="1" dirty="0" smtClean="0">
                <a:solidFill>
                  <a:srgbClr val="FFC000"/>
                </a:solidFill>
                <a:latin typeface="Century Gothic" pitchFamily="34" charset="0"/>
                <a:cs typeface="Times New Roman" pitchFamily="18" charset="0"/>
              </a:rPr>
              <a:t>tüm yapıların denetimini kapsar. </a:t>
            </a:r>
            <a:endParaRPr lang="tr-TR" dirty="0" smtClean="0">
              <a:solidFill>
                <a:srgbClr val="FFC000"/>
              </a:solidFill>
              <a:latin typeface="Century Gothic" pitchFamily="34" charset="0"/>
              <a:cs typeface="Times New Roman" pitchFamily="18" charset="0"/>
            </a:endParaRPr>
          </a:p>
        </p:txBody>
      </p:sp>
      <p:grpSp>
        <p:nvGrpSpPr>
          <p:cNvPr id="7" name="7 Grup"/>
          <p:cNvGrpSpPr/>
          <p:nvPr/>
        </p:nvGrpSpPr>
        <p:grpSpPr>
          <a:xfrm>
            <a:off x="1357290" y="928670"/>
            <a:ext cx="6429421" cy="383760"/>
            <a:chOff x="0" y="8144"/>
            <a:chExt cx="8501122" cy="383760"/>
          </a:xfrm>
          <a:scene3d>
            <a:camera prst="orthographicFront"/>
            <a:lightRig rig="flat" dir="t"/>
          </a:scene3d>
        </p:grpSpPr>
        <p:sp>
          <p:nvSpPr>
            <p:cNvPr id="10"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1"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KAPSAM</a:t>
              </a:r>
              <a:endParaRPr lang="tr-TR" sz="2000" dirty="0">
                <a:latin typeface="Arial" pitchFamily="34" charset="0"/>
                <a:cs typeface="Arial" pitchFamily="34" charset="0"/>
              </a:endParaRPr>
            </a:p>
          </p:txBody>
        </p:sp>
      </p:grpSp>
      <p:sp>
        <p:nvSpPr>
          <p:cNvPr id="8" name="Rectangle 7"/>
          <p:cNvSpPr/>
          <p:nvPr/>
        </p:nvSpPr>
        <p:spPr>
          <a:xfrm>
            <a:off x="395536" y="1772816"/>
            <a:ext cx="2821606" cy="387798"/>
          </a:xfrm>
          <a:prstGeom prst="rect">
            <a:avLst/>
          </a:prstGeom>
        </p:spPr>
        <p:style>
          <a:lnRef idx="0">
            <a:schemeClr val="accent4"/>
          </a:lnRef>
          <a:fillRef idx="3">
            <a:schemeClr val="accent4"/>
          </a:fillRef>
          <a:effectRef idx="3">
            <a:schemeClr val="accent4"/>
          </a:effectRef>
          <a:fontRef idx="minor">
            <a:schemeClr val="lt1"/>
          </a:fontRef>
        </p:style>
        <p:txBody>
          <a:bodyPr wrap="none">
            <a:spAutoFit/>
          </a:bodyPr>
          <a:lstStyle/>
          <a:p>
            <a:pPr marL="0" indent="0" algn="just" eaLnBrk="1" hangingPunct="1">
              <a:lnSpc>
                <a:spcPct val="80000"/>
              </a:lnSpc>
              <a:buFont typeface="Wingdings" pitchFamily="2" charset="2"/>
              <a:buNone/>
            </a:pPr>
            <a:r>
              <a:rPr lang="tr-TR" sz="2400" b="1" dirty="0" smtClean="0">
                <a:latin typeface="Century Gothic" pitchFamily="34" charset="0"/>
                <a:cs typeface="Times New Roman" pitchFamily="18" charset="0"/>
              </a:rPr>
              <a:t>4708 sayılı Kanun,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195">
                                            <p:txEl>
                                              <p:pRg st="1" end="1"/>
                                            </p:txEl>
                                          </p:spTgt>
                                        </p:tgtEl>
                                        <p:attrNameLst>
                                          <p:attrName>style.visibility</p:attrName>
                                        </p:attrNameLst>
                                      </p:cBhvr>
                                      <p:to>
                                        <p:strVal val="visible"/>
                                      </p:to>
                                    </p:set>
                                    <p:animEffect transition="in" filter="fade">
                                      <p:cBhvr>
                                        <p:cTn id="14" dur="2000"/>
                                        <p:tgtEl>
                                          <p:spTgt spid="819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animEffect transition="in" filter="fade">
                                      <p:cBhvr>
                                        <p:cTn id="19" dur="2000"/>
                                        <p:tgtEl>
                                          <p:spTgt spid="819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195">
                                            <p:txEl>
                                              <p:pRg st="5" end="5"/>
                                            </p:txEl>
                                          </p:spTgt>
                                        </p:tgtEl>
                                        <p:attrNameLst>
                                          <p:attrName>style.visibility</p:attrName>
                                        </p:attrNameLst>
                                      </p:cBhvr>
                                      <p:to>
                                        <p:strVal val="visible"/>
                                      </p:to>
                                    </p:set>
                                    <p:animEffect transition="in" filter="fade">
                                      <p:cBhvr>
                                        <p:cTn id="24" dur="2000"/>
                                        <p:tgtEl>
                                          <p:spTgt spid="8195">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195">
                                            <p:txEl>
                                              <p:pRg st="7" end="7"/>
                                            </p:txEl>
                                          </p:spTgt>
                                        </p:tgtEl>
                                        <p:attrNameLst>
                                          <p:attrName>style.visibility</p:attrName>
                                        </p:attrNameLst>
                                      </p:cBhvr>
                                      <p:to>
                                        <p:strVal val="visible"/>
                                      </p:to>
                                    </p:set>
                                    <p:animEffect transition="in" filter="fade">
                                      <p:cBhvr>
                                        <p:cTn id="29" dur="20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Yuvarlatılmış Dikdörtgen"/>
          <p:cNvSpPr/>
          <p:nvPr/>
        </p:nvSpPr>
        <p:spPr bwMode="auto">
          <a:xfrm>
            <a:off x="285720" y="2357430"/>
            <a:ext cx="8429684" cy="2439722"/>
          </a:xfrm>
          <a:prstGeom prst="roundRect">
            <a:avLst>
              <a:gd name="adj" fmla="val 7510"/>
            </a:avLst>
          </a:prstGeom>
          <a:solidFill>
            <a:schemeClr val="accent1"/>
          </a:solidFill>
          <a:ln w="12700" cap="sq" cmpd="sng" algn="ctr">
            <a:noFill/>
            <a:prstDash val="solid"/>
            <a:round/>
            <a:headEnd type="none" w="med" len="med"/>
            <a:tailEnd type="none" w="med" len="med"/>
          </a:ln>
          <a:effectLst/>
          <a:scene3d>
            <a:camera prst="obliqueTopRight"/>
            <a:lightRig rig="threePt" dir="t"/>
          </a:scene3d>
          <a:sp3d>
            <a:bevelT w="152400" h="50800" prst="softRound"/>
          </a:sp3d>
        </p:spPr>
        <p:txBody>
          <a:bodyPr wrap="none" anchor="ctr"/>
          <a:lstStyle/>
          <a:p>
            <a:pPr>
              <a:defRPr/>
            </a:pPr>
            <a:endParaRPr lang="tr-TR" dirty="0">
              <a:latin typeface="Arial Narrow" pitchFamily="34" charset="0"/>
            </a:endParaRPr>
          </a:p>
        </p:txBody>
      </p:sp>
      <p:sp>
        <p:nvSpPr>
          <p:cNvPr id="9219" name="6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D7FCC540-E440-42C4-89A7-FF3121AD3C33}" type="slidenum">
              <a:rPr lang="en-US" sz="1400" smtClean="0">
                <a:solidFill>
                  <a:schemeClr val="bg2"/>
                </a:solidFill>
                <a:latin typeface="Times New Roman" pitchFamily="18" charset="0"/>
                <a:cs typeface="Times New Roman" pitchFamily="18" charset="0"/>
              </a:rPr>
              <a:pPr eaLnBrk="0" hangingPunct="0">
                <a:spcBef>
                  <a:spcPct val="50000"/>
                </a:spcBef>
              </a:pPr>
              <a:t>12</a:t>
            </a:fld>
            <a:endParaRPr lang="en-US" sz="1400" dirty="0" smtClean="0">
              <a:solidFill>
                <a:schemeClr val="bg2"/>
              </a:solidFill>
              <a:latin typeface="Times New Roman" pitchFamily="18" charset="0"/>
              <a:cs typeface="Times New Roman" pitchFamily="18" charset="0"/>
            </a:endParaRPr>
          </a:p>
        </p:txBody>
      </p:sp>
      <p:sp>
        <p:nvSpPr>
          <p:cNvPr id="9220" name="Rectangle 6"/>
          <p:cNvSpPr>
            <a:spLocks noChangeArrowheads="1"/>
          </p:cNvSpPr>
          <p:nvPr/>
        </p:nvSpPr>
        <p:spPr bwMode="auto">
          <a:xfrm>
            <a:off x="251520" y="1628800"/>
            <a:ext cx="4320480" cy="430213"/>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spAutoFit/>
          </a:bodyPr>
          <a:lstStyle/>
          <a:p>
            <a:pPr algn="just"/>
            <a:r>
              <a:rPr lang="tr-TR" sz="2200" b="1" dirty="0">
                <a:latin typeface="Arial Narrow" pitchFamily="34" charset="0"/>
                <a:cs typeface="Times New Roman" pitchFamily="18" charset="0"/>
              </a:rPr>
              <a:t>4708 sayılı Kanun kapsamındaki iller:</a:t>
            </a:r>
          </a:p>
        </p:txBody>
      </p:sp>
      <p:sp>
        <p:nvSpPr>
          <p:cNvPr id="28677" name="Rectangle 7"/>
          <p:cNvSpPr>
            <a:spLocks noChangeArrowheads="1"/>
          </p:cNvSpPr>
          <p:nvPr/>
        </p:nvSpPr>
        <p:spPr bwMode="auto">
          <a:xfrm>
            <a:off x="1187450" y="2357438"/>
            <a:ext cx="1873250" cy="2367706"/>
          </a:xfrm>
          <a:prstGeom prst="rect">
            <a:avLst/>
          </a:prstGeom>
          <a:noFill/>
          <a:ln w="9525">
            <a:noFill/>
            <a:miter lim="800000"/>
            <a:headEnd/>
            <a:tailEnd/>
          </a:ln>
        </p:spPr>
        <p:txBody>
          <a:bodyPr lIns="92075" tIns="46038" rIns="92075" bIns="46038"/>
          <a:lstStyle/>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Adana</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Ankara</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Antalya</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Aydın</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Balıkesir</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Bolu</a:t>
            </a:r>
          </a:p>
          <a:p>
            <a:pPr marL="342900" indent="-342900" eaLnBrk="0" hangingPunct="0">
              <a:spcBef>
                <a:spcPct val="20000"/>
              </a:spcBef>
              <a:buClr>
                <a:schemeClr val="accent2">
                  <a:lumMod val="75000"/>
                </a:schemeClr>
              </a:buClr>
              <a:buFont typeface="Wingdings" pitchFamily="2" charset="2"/>
              <a:buChar char="§"/>
              <a:defRPr/>
            </a:pPr>
            <a:r>
              <a:rPr kumimoji="1" lang="tr-TR" b="1" dirty="0">
                <a:ln w="1905"/>
                <a:solidFill>
                  <a:schemeClr val="bg1"/>
                </a:solidFill>
                <a:latin typeface="Arial Narrow" pitchFamily="34" charset="0"/>
                <a:cs typeface="Times New Roman" pitchFamily="18" charset="0"/>
              </a:rPr>
              <a:t>Bursa</a:t>
            </a:r>
          </a:p>
        </p:txBody>
      </p:sp>
      <p:sp>
        <p:nvSpPr>
          <p:cNvPr id="28678" name="Rectangle 8"/>
          <p:cNvSpPr>
            <a:spLocks noChangeArrowheads="1"/>
          </p:cNvSpPr>
          <p:nvPr/>
        </p:nvSpPr>
        <p:spPr bwMode="auto">
          <a:xfrm>
            <a:off x="3348038" y="2357438"/>
            <a:ext cx="1938337" cy="2395144"/>
          </a:xfrm>
          <a:prstGeom prst="rect">
            <a:avLst/>
          </a:prstGeom>
          <a:noFill/>
          <a:ln w="9525">
            <a:noFill/>
            <a:miter lim="800000"/>
            <a:headEnd/>
            <a:tailEnd/>
          </a:ln>
        </p:spPr>
        <p:txBody>
          <a:bodyPr lIns="92075" tIns="46038" rIns="92075" bIns="46038">
            <a:spAutoFit/>
          </a:bodyPr>
          <a:lstStyle/>
          <a:p>
            <a:pPr>
              <a:spcBef>
                <a:spcPct val="20000"/>
              </a:spcBef>
              <a:buClr>
                <a:schemeClr val="accent2">
                  <a:lumMod val="75000"/>
                </a:schemeClr>
              </a:buClr>
              <a:buSzPct val="80000"/>
              <a:buFont typeface="Wingdings" pitchFamily="2" charset="2"/>
              <a:buChar char="§"/>
              <a:defRPr/>
            </a:pPr>
            <a:r>
              <a:rPr lang="tr-TR" sz="2000" b="1" dirty="0">
                <a:solidFill>
                  <a:schemeClr val="bg1"/>
                </a:solidFill>
                <a:latin typeface="Arial Narrow" pitchFamily="34" charset="0"/>
                <a:cs typeface="Times New Roman" pitchFamily="18" charset="0"/>
              </a:rPr>
              <a:t> </a:t>
            </a:r>
            <a:r>
              <a:rPr kumimoji="1" lang="tr-TR" b="1" dirty="0">
                <a:ln w="1905"/>
                <a:solidFill>
                  <a:schemeClr val="bg1"/>
                </a:solidFill>
                <a:latin typeface="Arial Narrow" pitchFamily="34" charset="0"/>
                <a:cs typeface="Times New Roman" pitchFamily="18" charset="0"/>
              </a:rPr>
              <a:t>Çanakkale</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Denizli</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Düzce</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Eskişehir</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Gaziantep</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Hatay</a:t>
            </a:r>
          </a:p>
          <a:p>
            <a:pPr>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İstanbul</a:t>
            </a:r>
          </a:p>
        </p:txBody>
      </p:sp>
      <p:sp>
        <p:nvSpPr>
          <p:cNvPr id="28679" name="Rectangle 9"/>
          <p:cNvSpPr>
            <a:spLocks noChangeArrowheads="1"/>
          </p:cNvSpPr>
          <p:nvPr/>
        </p:nvSpPr>
        <p:spPr bwMode="auto">
          <a:xfrm>
            <a:off x="5580063" y="2398713"/>
            <a:ext cx="2016125" cy="1699569"/>
          </a:xfrm>
          <a:prstGeom prst="rect">
            <a:avLst/>
          </a:prstGeom>
          <a:noFill/>
          <a:ln w="9525">
            <a:noFill/>
            <a:miter lim="800000"/>
            <a:headEnd/>
            <a:tailEnd/>
          </a:ln>
        </p:spPr>
        <p:txBody>
          <a:bodyPr lIns="92075" tIns="46038" rIns="92075" bIns="46038">
            <a:spAutoFit/>
          </a:bodyPr>
          <a:lstStyle/>
          <a:p>
            <a:pPr indent="268288" eaLnBrk="0" hangingPunct="0">
              <a:spcBef>
                <a:spcPct val="20000"/>
              </a:spcBef>
              <a:buClr>
                <a:schemeClr val="accent2">
                  <a:lumMod val="75000"/>
                </a:schemeClr>
              </a:buClr>
              <a:buSzPct val="80000"/>
              <a:buFont typeface="Wingdings" pitchFamily="2" charset="2"/>
              <a:buChar char="§"/>
              <a:defRPr/>
            </a:pPr>
            <a:r>
              <a:rPr lang="tr-TR" b="1" dirty="0">
                <a:solidFill>
                  <a:schemeClr val="bg1"/>
                </a:solidFill>
                <a:latin typeface="Arial Narrow" pitchFamily="34" charset="0"/>
                <a:cs typeface="Times New Roman" pitchFamily="18" charset="0"/>
              </a:rPr>
              <a:t> </a:t>
            </a:r>
            <a:r>
              <a:rPr kumimoji="1" lang="tr-TR" b="1" dirty="0">
                <a:ln w="1905"/>
                <a:solidFill>
                  <a:schemeClr val="bg1"/>
                </a:solidFill>
                <a:latin typeface="Arial Narrow" pitchFamily="34" charset="0"/>
                <a:cs typeface="Times New Roman" pitchFamily="18" charset="0"/>
              </a:rPr>
              <a:t>İzmir</a:t>
            </a:r>
          </a:p>
          <a:p>
            <a:pPr indent="268288" eaLnBrk="0" hangingPunct="0">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Kocaeli</a:t>
            </a:r>
          </a:p>
          <a:p>
            <a:pPr indent="268288">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Sakarya</a:t>
            </a:r>
          </a:p>
          <a:p>
            <a:pPr indent="268288">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Tekirdağ</a:t>
            </a:r>
          </a:p>
          <a:p>
            <a:pPr indent="268288">
              <a:spcBef>
                <a:spcPct val="20000"/>
              </a:spcBef>
              <a:buClr>
                <a:schemeClr val="accent2">
                  <a:lumMod val="75000"/>
                </a:schemeClr>
              </a:buClr>
              <a:buSzPct val="80000"/>
              <a:buFont typeface="Wingdings" pitchFamily="2" charset="2"/>
              <a:buChar char="§"/>
              <a:defRPr/>
            </a:pPr>
            <a:r>
              <a:rPr kumimoji="1" lang="tr-TR" b="1" dirty="0">
                <a:ln w="1905"/>
                <a:solidFill>
                  <a:schemeClr val="bg1"/>
                </a:solidFill>
                <a:latin typeface="Arial Narrow" pitchFamily="34" charset="0"/>
                <a:cs typeface="Times New Roman" pitchFamily="18" charset="0"/>
              </a:rPr>
              <a:t> Yalova</a:t>
            </a:r>
          </a:p>
        </p:txBody>
      </p:sp>
      <p:grpSp>
        <p:nvGrpSpPr>
          <p:cNvPr id="13" name="7 Grup"/>
          <p:cNvGrpSpPr/>
          <p:nvPr/>
        </p:nvGrpSpPr>
        <p:grpSpPr>
          <a:xfrm>
            <a:off x="1357290" y="928670"/>
            <a:ext cx="6429421" cy="383760"/>
            <a:chOff x="0" y="8144"/>
            <a:chExt cx="8501122" cy="383760"/>
          </a:xfrm>
          <a:scene3d>
            <a:camera prst="orthographicFront"/>
            <a:lightRig rig="flat" dir="t"/>
          </a:scene3d>
        </p:grpSpPr>
        <p:sp>
          <p:nvSpPr>
            <p:cNvPr id="16"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7"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KAPSAM</a:t>
              </a:r>
              <a:endParaRPr lang="tr-TR" sz="2000" dirty="0">
                <a:latin typeface="Arial" pitchFamily="34" charset="0"/>
                <a:cs typeface="Arial" pitchFamily="34" charset="0"/>
              </a:endParaRPr>
            </a:p>
          </p:txBody>
        </p:sp>
      </p:grpSp>
      <p:sp>
        <p:nvSpPr>
          <p:cNvPr id="14" name="Rounded Rectangle 13"/>
          <p:cNvSpPr/>
          <p:nvPr/>
        </p:nvSpPr>
        <p:spPr>
          <a:xfrm>
            <a:off x="251520" y="5013176"/>
            <a:ext cx="8496944" cy="158417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chemeClr val="bg1"/>
                </a:solidFill>
                <a:latin typeface="Times New Roman" pitchFamily="18" charset="0"/>
                <a:cs typeface="Times New Roman" pitchFamily="18" charset="0"/>
              </a:rPr>
              <a:t>13.07.2010 tarih ve 27640 sayılı Resmi Gazetede yayımlanan 14.06.2010 tarih ve 2010/624 sayılı Bakanlar Kurulu Kararı ile 01.01.2011 tarihinden itibaren 4708 sayılı Kanun’un Yurt genelinde yürürlüğe konulması kararlaştırılmıştır.</a:t>
            </a:r>
            <a:endParaRPr lang="tr-TR" sz="2400"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ppt_w</p:attrName>
                                        </p:attrNameLst>
                                      </p:cBhvr>
                                      <p:tavLst>
                                        <p:tav tm="0">
                                          <p:val>
                                            <p:strVal val="#ppt_w*0.70"/>
                                          </p:val>
                                        </p:tav>
                                        <p:tav tm="100000">
                                          <p:val>
                                            <p:strVal val="#ppt_w"/>
                                          </p:val>
                                        </p:tav>
                                      </p:tavLst>
                                    </p:anim>
                                    <p:anim calcmode="lin" valueType="num">
                                      <p:cBhvr>
                                        <p:cTn id="8" dur="1000" fill="hold"/>
                                        <p:tgtEl>
                                          <p:spTgt spid="9220"/>
                                        </p:tgtEl>
                                        <p:attrNameLst>
                                          <p:attrName>ppt_h</p:attrName>
                                        </p:attrNameLst>
                                      </p:cBhvr>
                                      <p:tavLst>
                                        <p:tav tm="0">
                                          <p:val>
                                            <p:strVal val="#ppt_h"/>
                                          </p:val>
                                        </p:tav>
                                        <p:tav tm="100000">
                                          <p:val>
                                            <p:strVal val="#ppt_h"/>
                                          </p:val>
                                        </p:tav>
                                      </p:tavLst>
                                    </p:anim>
                                    <p:animEffect transition="in" filter="fade">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0.70"/>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8677"/>
                                        </p:tgtEl>
                                        <p:attrNameLst>
                                          <p:attrName>style.visibility</p:attrName>
                                        </p:attrNameLst>
                                      </p:cBhvr>
                                      <p:to>
                                        <p:strVal val="visible"/>
                                      </p:to>
                                    </p:set>
                                    <p:anim calcmode="discrete" valueType="clr">
                                      <p:cBhvr override="childStyle">
                                        <p:cTn id="21" dur="80"/>
                                        <p:tgtEl>
                                          <p:spTgt spid="2867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8677"/>
                                        </p:tgtEl>
                                        <p:attrNameLst>
                                          <p:attrName>fillcolor</p:attrName>
                                        </p:attrNameLst>
                                      </p:cBhvr>
                                      <p:tavLst>
                                        <p:tav tm="0">
                                          <p:val>
                                            <p:clrVal>
                                              <a:schemeClr val="accent2"/>
                                            </p:clrVal>
                                          </p:val>
                                        </p:tav>
                                        <p:tav tm="50000">
                                          <p:val>
                                            <p:clrVal>
                                              <a:schemeClr val="hlink"/>
                                            </p:clrVal>
                                          </p:val>
                                        </p:tav>
                                      </p:tavLst>
                                    </p:anim>
                                    <p:set>
                                      <p:cBhvr>
                                        <p:cTn id="23" dur="80"/>
                                        <p:tgtEl>
                                          <p:spTgt spid="28677"/>
                                        </p:tgtEl>
                                        <p:attrNameLst>
                                          <p:attrName>fill.type</p:attrName>
                                        </p:attrNameLst>
                                      </p:cBhvr>
                                      <p:to>
                                        <p:strVal val="solid"/>
                                      </p:to>
                                    </p:set>
                                  </p:childTnLst>
                                </p:cTn>
                              </p:par>
                            </p:childTnLst>
                          </p:cTn>
                        </p:par>
                        <p:par>
                          <p:cTn id="24" fill="hold">
                            <p:stCondLst>
                              <p:cond delay="1680"/>
                            </p:stCondLst>
                            <p:childTnLst>
                              <p:par>
                                <p:cTn id="25" presetID="27" presetClass="entr" presetSubtype="0" fill="hold" grpId="0" nodeType="afterEffect">
                                  <p:stCondLst>
                                    <p:cond delay="0"/>
                                  </p:stCondLst>
                                  <p:iterate type="lt">
                                    <p:tmPct val="50000"/>
                                  </p:iterate>
                                  <p:childTnLst>
                                    <p:set>
                                      <p:cBhvr>
                                        <p:cTn id="26" dur="1" fill="hold">
                                          <p:stCondLst>
                                            <p:cond delay="0"/>
                                          </p:stCondLst>
                                        </p:cTn>
                                        <p:tgtEl>
                                          <p:spTgt spid="28678"/>
                                        </p:tgtEl>
                                        <p:attrNameLst>
                                          <p:attrName>style.visibility</p:attrName>
                                        </p:attrNameLst>
                                      </p:cBhvr>
                                      <p:to>
                                        <p:strVal val="visible"/>
                                      </p:to>
                                    </p:set>
                                    <p:anim calcmode="discrete" valueType="clr">
                                      <p:cBhvr override="childStyle">
                                        <p:cTn id="27" dur="80"/>
                                        <p:tgtEl>
                                          <p:spTgt spid="28678"/>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8678"/>
                                        </p:tgtEl>
                                        <p:attrNameLst>
                                          <p:attrName>fillcolor</p:attrName>
                                        </p:attrNameLst>
                                      </p:cBhvr>
                                      <p:tavLst>
                                        <p:tav tm="0">
                                          <p:val>
                                            <p:clrVal>
                                              <a:schemeClr val="accent2"/>
                                            </p:clrVal>
                                          </p:val>
                                        </p:tav>
                                        <p:tav tm="50000">
                                          <p:val>
                                            <p:clrVal>
                                              <a:schemeClr val="hlink"/>
                                            </p:clrVal>
                                          </p:val>
                                        </p:tav>
                                      </p:tavLst>
                                    </p:anim>
                                    <p:set>
                                      <p:cBhvr>
                                        <p:cTn id="29" dur="80"/>
                                        <p:tgtEl>
                                          <p:spTgt spid="28678"/>
                                        </p:tgtEl>
                                        <p:attrNameLst>
                                          <p:attrName>fill.type</p:attrName>
                                        </p:attrNameLst>
                                      </p:cBhvr>
                                      <p:to>
                                        <p:strVal val="solid"/>
                                      </p:to>
                                    </p:set>
                                  </p:childTnLst>
                                </p:cTn>
                              </p:par>
                            </p:childTnLst>
                          </p:cTn>
                        </p:par>
                        <p:par>
                          <p:cTn id="30" fill="hold">
                            <p:stCondLst>
                              <p:cond delay="38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28679"/>
                                        </p:tgtEl>
                                        <p:attrNameLst>
                                          <p:attrName>style.visibility</p:attrName>
                                        </p:attrNameLst>
                                      </p:cBhvr>
                                      <p:to>
                                        <p:strVal val="visible"/>
                                      </p:to>
                                    </p:set>
                                    <p:anim calcmode="discrete" valueType="clr">
                                      <p:cBhvr override="childStyle">
                                        <p:cTn id="33" dur="80"/>
                                        <p:tgtEl>
                                          <p:spTgt spid="28679"/>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8679"/>
                                        </p:tgtEl>
                                        <p:attrNameLst>
                                          <p:attrName>fillcolor</p:attrName>
                                        </p:attrNameLst>
                                      </p:cBhvr>
                                      <p:tavLst>
                                        <p:tav tm="0">
                                          <p:val>
                                            <p:clrVal>
                                              <a:schemeClr val="accent2"/>
                                            </p:clrVal>
                                          </p:val>
                                        </p:tav>
                                        <p:tav tm="50000">
                                          <p:val>
                                            <p:clrVal>
                                              <a:schemeClr val="hlink"/>
                                            </p:clrVal>
                                          </p:val>
                                        </p:tav>
                                      </p:tavLst>
                                    </p:anim>
                                    <p:set>
                                      <p:cBhvr>
                                        <p:cTn id="35" dur="80"/>
                                        <p:tgtEl>
                                          <p:spTgt spid="28679"/>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14"/>
                                        </p:tgtEl>
                                        <p:attrNameLst>
                                          <p:attrName>style.visibility</p:attrName>
                                        </p:attrNameLst>
                                      </p:cBhvr>
                                      <p:to>
                                        <p:strVal val="visible"/>
                                      </p:to>
                                    </p:set>
                                    <p:anim calcmode="discrete" valueType="clr">
                                      <p:cBhvr override="childStyle">
                                        <p:cTn id="40"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4"/>
                                        </p:tgtEl>
                                        <p:attrNameLst>
                                          <p:attrName>fillcolor</p:attrName>
                                        </p:attrNameLst>
                                      </p:cBhvr>
                                      <p:tavLst>
                                        <p:tav tm="0">
                                          <p:val>
                                            <p:clrVal>
                                              <a:schemeClr val="accent2"/>
                                            </p:clrVal>
                                          </p:val>
                                        </p:tav>
                                        <p:tav tm="50000">
                                          <p:val>
                                            <p:clrVal>
                                              <a:schemeClr val="hlink"/>
                                            </p:clrVal>
                                          </p:val>
                                        </p:tav>
                                      </p:tavLst>
                                    </p:anim>
                                    <p:set>
                                      <p:cBhvr>
                                        <p:cTn id="42"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220" grpId="0" animBg="1"/>
      <p:bldP spid="28677" grpId="0"/>
      <p:bldP spid="28678" grpId="0"/>
      <p:bldP spid="28679" grpId="0"/>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3 Slayt Numarası Yer Tutucusu"/>
          <p:cNvSpPr>
            <a:spLocks noGrp="1"/>
          </p:cNvSpPr>
          <p:nvPr>
            <p:ph type="sldNum" sz="quarter" idx="12"/>
          </p:nvPr>
        </p:nvSpPr>
        <p:spPr>
          <a:xfrm>
            <a:off x="7021513" y="6310313"/>
            <a:ext cx="1981200" cy="476250"/>
          </a:xfrm>
          <a:noFill/>
        </p:spPr>
        <p:txBody>
          <a:bodyPr anchor="b"/>
          <a:lstStyle/>
          <a:p>
            <a:pPr eaLnBrk="0" hangingPunct="0">
              <a:spcBef>
                <a:spcPct val="50000"/>
              </a:spcBef>
            </a:pPr>
            <a:fld id="{25E6225D-3614-4323-8C6B-DD4FF41F4F8F}" type="slidenum">
              <a:rPr lang="tr-TR" sz="1400" smtClean="0">
                <a:solidFill>
                  <a:schemeClr val="bg2"/>
                </a:solidFill>
                <a:latin typeface="Arial" pitchFamily="34" charset="0"/>
              </a:rPr>
              <a:pPr eaLnBrk="0" hangingPunct="0">
                <a:spcBef>
                  <a:spcPct val="50000"/>
                </a:spcBef>
              </a:pPr>
              <a:t>13</a:t>
            </a:fld>
            <a:endParaRPr lang="tr-TR" sz="1400" smtClean="0">
              <a:solidFill>
                <a:schemeClr val="bg2"/>
              </a:solidFill>
              <a:latin typeface="Arial" pitchFamily="34" charset="0"/>
            </a:endParaRPr>
          </a:p>
        </p:txBody>
      </p:sp>
      <p:graphicFrame>
        <p:nvGraphicFramePr>
          <p:cNvPr id="10" name="9 Diyagram"/>
          <p:cNvGraphicFramePr/>
          <p:nvPr/>
        </p:nvGraphicFramePr>
        <p:xfrm>
          <a:off x="357158" y="1714488"/>
          <a:ext cx="2500330" cy="4429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11 Resim" descr="Untitled-2.gif"/>
          <p:cNvPicPr>
            <a:picLocks noChangeAspect="1"/>
          </p:cNvPicPr>
          <p:nvPr/>
        </p:nvPicPr>
        <p:blipFill>
          <a:blip r:embed="rId7" cstate="print"/>
          <a:srcRect t="10475" r="1223" b="9916"/>
          <a:stretch>
            <a:fillRect/>
          </a:stretch>
        </p:blipFill>
        <p:spPr>
          <a:xfrm>
            <a:off x="2500298" y="1218412"/>
            <a:ext cx="5767387" cy="27146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14 Resim" descr="Untitled-3.gif"/>
          <p:cNvPicPr>
            <a:picLocks noChangeAspect="1"/>
          </p:cNvPicPr>
          <p:nvPr/>
        </p:nvPicPr>
        <p:blipFill>
          <a:blip r:embed="rId8" cstate="print"/>
          <a:stretch>
            <a:fillRect/>
          </a:stretch>
        </p:blipFill>
        <p:spPr>
          <a:xfrm>
            <a:off x="2571736" y="3668418"/>
            <a:ext cx="5857916" cy="29289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6" name="7 Grup"/>
          <p:cNvGrpSpPr/>
          <p:nvPr/>
        </p:nvGrpSpPr>
        <p:grpSpPr>
          <a:xfrm>
            <a:off x="1357290" y="928670"/>
            <a:ext cx="6429421" cy="383760"/>
            <a:chOff x="0" y="8144"/>
            <a:chExt cx="8501122" cy="383760"/>
          </a:xfrm>
          <a:scene3d>
            <a:camera prst="orthographicFront"/>
            <a:lightRig rig="flat" dir="t"/>
          </a:scene3d>
        </p:grpSpPr>
        <p:sp>
          <p:nvSpPr>
            <p:cNvPr id="7"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8"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KAPSAM</a:t>
              </a:r>
              <a:endParaRPr lang="tr-TR" sz="2000" dirty="0">
                <a:latin typeface="Arial" pitchFamily="34" charset="0"/>
                <a:cs typeface="Arial" pitchFamily="34" charset="0"/>
              </a:endParaRPr>
            </a:p>
          </p:txBody>
        </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14</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285720" y="1571612"/>
          <a:ext cx="8428110" cy="5072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15</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320354" y="2168196"/>
          <a:ext cx="8428110" cy="4429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ounded Rectangle 6"/>
          <p:cNvSpPr/>
          <p:nvPr/>
        </p:nvSpPr>
        <p:spPr>
          <a:xfrm>
            <a:off x="467544" y="1412776"/>
            <a:ext cx="7848872" cy="57606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000" b="1" dirty="0" smtClean="0">
                <a:solidFill>
                  <a:schemeClr val="bg1"/>
                </a:solidFill>
              </a:rPr>
              <a:t>Yapı Denetim Uygulama Yönetmeliği’nin 5. maddesinde geniş bir şekilde yer verilmekte olup, kısaca</a:t>
            </a:r>
            <a:endParaRPr lang="tr-TR" sz="2000" b="1" dirty="0">
              <a:solidFill>
                <a:schemeClr val="bg1"/>
              </a:solidFill>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16</a:t>
            </a:fld>
            <a:endParaRPr lang="tr-TR"/>
          </a:p>
        </p:txBody>
      </p:sp>
      <p:grpSp>
        <p:nvGrpSpPr>
          <p:cNvPr id="5" name="7 Grup"/>
          <p:cNvGrpSpPr/>
          <p:nvPr/>
        </p:nvGrpSpPr>
        <p:grpSpPr>
          <a:xfrm>
            <a:off x="1357290" y="928670"/>
            <a:ext cx="6429421" cy="383760"/>
            <a:chOff x="0" y="8144"/>
            <a:chExt cx="8501122" cy="383760"/>
          </a:xfrm>
          <a:scene3d>
            <a:camera prst="orthographicFront"/>
            <a:lightRig rig="flat" dir="t"/>
          </a:scene3d>
        </p:grpSpPr>
        <p:sp>
          <p:nvSpPr>
            <p:cNvPr id="6"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sp>
        <p:nvSpPr>
          <p:cNvPr id="11" name="Rounded Rectangle 10"/>
          <p:cNvSpPr/>
          <p:nvPr/>
        </p:nvSpPr>
        <p:spPr>
          <a:xfrm>
            <a:off x="467544" y="1700808"/>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chemeClr val="tx1"/>
                </a:solidFill>
              </a:rPr>
              <a:t>Yapı  Dentim Kuruluşunun Yetki Sınırları</a:t>
            </a:r>
            <a:endParaRPr lang="tr-TR" sz="2400" b="1" dirty="0">
              <a:solidFill>
                <a:schemeClr val="tx1"/>
              </a:solidFill>
            </a:endParaRPr>
          </a:p>
        </p:txBody>
      </p:sp>
      <p:sp>
        <p:nvSpPr>
          <p:cNvPr id="12" name="Rectangle 2"/>
          <p:cNvSpPr txBox="1">
            <a:spLocks noChangeArrowheads="1"/>
          </p:cNvSpPr>
          <p:nvPr/>
        </p:nvSpPr>
        <p:spPr bwMode="auto">
          <a:xfrm>
            <a:off x="683568" y="2420888"/>
            <a:ext cx="7926140" cy="37036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80000"/>
              </a:lnSpc>
              <a:spcBef>
                <a:spcPct val="20000"/>
              </a:spcBef>
              <a:spcAft>
                <a:spcPct val="0"/>
              </a:spcAft>
              <a:buClrTx/>
              <a:buSzTx/>
              <a:buFont typeface="Wingdings" pitchFamily="2" charset="2"/>
              <a:buNone/>
              <a:tabLst/>
              <a:defRPr/>
            </a:pPr>
            <a:endPar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None/>
              <a:tabLst/>
              <a:defRPr/>
            </a:pPr>
            <a:r>
              <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rPr>
              <a:t>Yapı </a:t>
            </a:r>
            <a:r>
              <a:rPr kumimoji="0" lang="tr-TR" sz="2400" b="1" i="0" u="none" strike="noStrike" kern="1200" cap="none" spc="0" normalizeH="0" noProof="0" dirty="0" smtClean="0">
                <a:ln>
                  <a:noFill/>
                </a:ln>
                <a:solidFill>
                  <a:schemeClr val="tx1"/>
                </a:solidFill>
                <a:effectLst/>
                <a:uLnTx/>
                <a:uFillTx/>
                <a:latin typeface="Century Gothic" pitchFamily="34" charset="0"/>
                <a:ea typeface="+mn-ea"/>
                <a:cs typeface="Times New Roman" pitchFamily="18" charset="0"/>
              </a:rPr>
              <a:t> Denetim Kuruluşu Deentim Sınırı 360.000m</a:t>
            </a:r>
            <a:r>
              <a:rPr kumimoji="0" lang="tr-TR" sz="2400" b="1" i="0" u="none" strike="noStrike" kern="1200" cap="none" spc="0" normalizeH="0" baseline="30000" noProof="0" dirty="0" smtClean="0">
                <a:ln>
                  <a:noFill/>
                </a:ln>
                <a:solidFill>
                  <a:schemeClr val="tx1"/>
                </a:solidFill>
                <a:effectLst/>
                <a:uLnTx/>
                <a:uFillTx/>
                <a:latin typeface="Century Gothic" pitchFamily="34" charset="0"/>
                <a:ea typeface="+mn-ea"/>
                <a:cs typeface="Times New Roman" pitchFamily="18" charset="0"/>
              </a:rPr>
              <a:t>2</a:t>
            </a:r>
            <a:r>
              <a:rPr kumimoji="0" lang="tr-TR" sz="2400" b="1" i="0" u="none" strike="noStrike" kern="1200" cap="none" spc="0" normalizeH="0" noProof="0" dirty="0" smtClean="0">
                <a:ln>
                  <a:noFill/>
                </a:ln>
                <a:solidFill>
                  <a:schemeClr val="tx1"/>
                </a:solidFill>
                <a:effectLst/>
                <a:uLnTx/>
                <a:uFillTx/>
                <a:latin typeface="Century Gothic" pitchFamily="34" charset="0"/>
                <a:ea typeface="+mn-ea"/>
                <a:cs typeface="Times New Roman" pitchFamily="18" charset="0"/>
              </a:rPr>
              <a:t> ile sınırlandırılmıştır.</a:t>
            </a:r>
            <a:endParaRPr kumimoji="0" lang="tr-TR" sz="2400" b="1" i="0" u="none" strike="noStrike" kern="1200" cap="none" spc="0" normalizeH="0" baseline="0" noProof="0" dirty="0" smtClean="0">
              <a:ln>
                <a:noFill/>
              </a:ln>
              <a:solidFill>
                <a:srgbClr val="FFFF00"/>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Char char="v"/>
              <a:tabLst/>
              <a:defRPr/>
            </a:pPr>
            <a:endPar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None/>
              <a:tabLst/>
              <a:defRPr/>
            </a:pPr>
            <a:r>
              <a:rPr kumimoji="0" lang="tr-TR" sz="2400" b="1" i="0" u="none" strike="noStrike" kern="1200" cap="none" spc="0" normalizeH="0" baseline="0" noProof="0" dirty="0" smtClean="0">
                <a:ln>
                  <a:noFill/>
                </a:ln>
                <a:solidFill>
                  <a:srgbClr val="FFC000"/>
                </a:solidFill>
                <a:effectLst/>
                <a:uLnTx/>
                <a:uFillTx/>
                <a:latin typeface="Century Gothic" pitchFamily="34" charset="0"/>
                <a:ea typeface="+mn-ea"/>
                <a:cs typeface="Times New Roman" pitchFamily="18" charset="0"/>
              </a:rPr>
              <a:t>Ancak, yapının tamamlanarak</a:t>
            </a:r>
            <a:r>
              <a:rPr kumimoji="0" lang="tr-TR" sz="2400" b="1" i="0" u="none" strike="noStrike" kern="1200" cap="none" spc="0" normalizeH="0" noProof="0" dirty="0" smtClean="0">
                <a:ln>
                  <a:noFill/>
                </a:ln>
                <a:solidFill>
                  <a:srgbClr val="FFC000"/>
                </a:solidFill>
                <a:effectLst/>
                <a:uLnTx/>
                <a:uFillTx/>
                <a:latin typeface="Century Gothic" pitchFamily="34" charset="0"/>
                <a:ea typeface="+mn-ea"/>
                <a:cs typeface="Times New Roman" pitchFamily="18" charset="0"/>
              </a:rPr>
              <a:t> denetim hizmet bedeli idaresince ödenen  kısmın  m</a:t>
            </a:r>
            <a:r>
              <a:rPr kumimoji="0" lang="tr-TR" sz="2400" b="1" i="0" u="none" strike="noStrike" kern="1200" cap="none" spc="0" normalizeH="0" baseline="30000" noProof="0" dirty="0" smtClean="0">
                <a:ln>
                  <a:noFill/>
                </a:ln>
                <a:solidFill>
                  <a:srgbClr val="FFC000"/>
                </a:solidFill>
                <a:effectLst/>
                <a:uLnTx/>
                <a:uFillTx/>
                <a:latin typeface="Century Gothic" pitchFamily="34" charset="0"/>
                <a:ea typeface="+mn-ea"/>
                <a:cs typeface="Times New Roman" pitchFamily="18" charset="0"/>
              </a:rPr>
              <a:t>2</a:t>
            </a:r>
            <a:r>
              <a:rPr kumimoji="0" lang="tr-TR" sz="2400" b="1" i="0" u="none" strike="noStrike" kern="1200" cap="none" spc="0" normalizeH="0" noProof="0" dirty="0" smtClean="0">
                <a:ln>
                  <a:noFill/>
                </a:ln>
                <a:solidFill>
                  <a:srgbClr val="FFC000"/>
                </a:solidFill>
                <a:effectLst/>
                <a:uLnTx/>
                <a:uFillTx/>
                <a:latin typeface="Century Gothic" pitchFamily="34" charset="0"/>
                <a:ea typeface="+mn-ea"/>
                <a:cs typeface="Times New Roman" pitchFamily="18" charset="0"/>
              </a:rPr>
              <a:t> si, kuruluşun sorumluluk alanından minha edilmektedir.</a:t>
            </a:r>
            <a:endParaRPr kumimoji="0" lang="tr-TR" sz="2400" b="1" i="0" u="none" strike="noStrike" kern="1200" cap="none" spc="0" normalizeH="0" baseline="0" noProof="0" dirty="0" smtClean="0">
              <a:ln>
                <a:noFill/>
              </a:ln>
              <a:solidFill>
                <a:srgbClr val="FFC000"/>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Char char="v"/>
              <a:tabLst/>
              <a:defRPr/>
            </a:pPr>
            <a:endPar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None/>
              <a:tabLst/>
              <a:defRPr/>
            </a:pPr>
            <a:r>
              <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rPr>
              <a:t>Ayrıca, kuruluş</a:t>
            </a:r>
            <a:r>
              <a:rPr kumimoji="0" lang="tr-TR" sz="2400" b="1" i="0" u="none" strike="noStrike" kern="1200" cap="none" spc="0" normalizeH="0" noProof="0" dirty="0" smtClean="0">
                <a:ln>
                  <a:noFill/>
                </a:ln>
                <a:solidFill>
                  <a:schemeClr val="tx1"/>
                </a:solidFill>
                <a:effectLst/>
                <a:uLnTx/>
                <a:uFillTx/>
                <a:latin typeface="Century Gothic" pitchFamily="34" charset="0"/>
                <a:ea typeface="+mn-ea"/>
                <a:cs typeface="Times New Roman" pitchFamily="18" charset="0"/>
              </a:rPr>
              <a:t> denetimini üstleneceği son iş ile 360.000m</a:t>
            </a:r>
            <a:r>
              <a:rPr kumimoji="0" lang="tr-TR" sz="2400" b="1" i="0" u="none" strike="noStrike" kern="1200" cap="none" spc="0" normalizeH="0" baseline="30000" noProof="0" dirty="0" smtClean="0">
                <a:ln>
                  <a:noFill/>
                </a:ln>
                <a:solidFill>
                  <a:schemeClr val="tx1"/>
                </a:solidFill>
                <a:effectLst/>
                <a:uLnTx/>
                <a:uFillTx/>
                <a:latin typeface="Century Gothic" pitchFamily="34" charset="0"/>
                <a:ea typeface="+mn-ea"/>
                <a:cs typeface="Times New Roman" pitchFamily="18" charset="0"/>
              </a:rPr>
              <a:t>2</a:t>
            </a:r>
            <a:r>
              <a:rPr kumimoji="0" lang="tr-TR" sz="2400" b="1" i="0" u="none" strike="noStrike" kern="1200" cap="none" spc="0" normalizeH="0" noProof="0" dirty="0" smtClean="0">
                <a:ln>
                  <a:noFill/>
                </a:ln>
                <a:solidFill>
                  <a:schemeClr val="tx1"/>
                </a:solidFill>
                <a:effectLst/>
                <a:uLnTx/>
                <a:uFillTx/>
                <a:latin typeface="Century Gothic" pitchFamily="34" charset="0"/>
                <a:ea typeface="+mn-ea"/>
                <a:cs typeface="Times New Roman" pitchFamily="18" charset="0"/>
              </a:rPr>
              <a:t>’yi  geçebilmektedir. Ancak bu işi bitirmeden birdaha iş alamamaktadır.</a:t>
            </a:r>
            <a:endPar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endParaRPr>
          </a:p>
          <a:p>
            <a:pPr marL="0" marR="0" lvl="0" indent="0" algn="just" defTabSz="914400" rtl="0" eaLnBrk="1" fontAlgn="base" latinLnBrk="0" hangingPunct="1">
              <a:lnSpc>
                <a:spcPct val="80000"/>
              </a:lnSpc>
              <a:spcBef>
                <a:spcPct val="20000"/>
              </a:spcBef>
              <a:spcAft>
                <a:spcPct val="0"/>
              </a:spcAft>
              <a:buClrTx/>
              <a:buSzTx/>
              <a:buFont typeface="Wingdings" pitchFamily="2" charset="2"/>
              <a:buNone/>
              <a:tabLst/>
              <a:defRPr/>
            </a:pPr>
            <a:endParaRPr kumimoji="0" lang="tr-TR" sz="2400" b="1" i="0" u="none" strike="noStrike" kern="1200" cap="none" spc="0" normalizeH="0" baseline="0" noProof="0" dirty="0" smtClean="0">
              <a:ln>
                <a:noFill/>
              </a:ln>
              <a:solidFill>
                <a:schemeClr val="tx1"/>
              </a:solidFill>
              <a:effectLst/>
              <a:uLnTx/>
              <a:uFillTx/>
              <a:latin typeface="Century Gothic" pitchFamily="34" charset="0"/>
              <a:ea typeface="+mn-ea"/>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fade">
                                      <p:cBhvr>
                                        <p:cTn id="14" dur="2000"/>
                                        <p:tgtEl>
                                          <p:spTgt spid="1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2000"/>
                                        <p:tgtEl>
                                          <p:spTgt spid="1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xEl>
                                              <p:pRg st="5" end="5"/>
                                            </p:txEl>
                                          </p:spTgt>
                                        </p:tgtEl>
                                        <p:attrNameLst>
                                          <p:attrName>style.visibility</p:attrName>
                                        </p:attrNameLst>
                                      </p:cBhvr>
                                      <p:to>
                                        <p:strVal val="visible"/>
                                      </p:to>
                                    </p:set>
                                    <p:animEffect transition="in" filter="fade">
                                      <p:cBhvr>
                                        <p:cTn id="24" dur="20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17</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323528" y="1556792"/>
          <a:ext cx="8428110" cy="5005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18</a:t>
            </a:fld>
            <a:endParaRPr lang="tr-TR" dirty="0"/>
          </a:p>
        </p:txBody>
      </p:sp>
      <p:grpSp>
        <p:nvGrpSpPr>
          <p:cNvPr id="4" name="7 Grup"/>
          <p:cNvGrpSpPr/>
          <p:nvPr/>
        </p:nvGrpSpPr>
        <p:grpSpPr>
          <a:xfrm>
            <a:off x="1357290" y="928670"/>
            <a:ext cx="6429421" cy="383760"/>
            <a:chOff x="0" y="8144"/>
            <a:chExt cx="8501122" cy="383760"/>
          </a:xfrm>
          <a:scene3d>
            <a:camera prst="orthographicFront"/>
            <a:lightRig rig="flat" dir="t"/>
          </a:scene3d>
        </p:grpSpPr>
        <p:sp>
          <p:nvSpPr>
            <p:cNvPr id="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sp>
        <p:nvSpPr>
          <p:cNvPr id="7" name="Rounded Rectangle 6"/>
          <p:cNvSpPr/>
          <p:nvPr/>
        </p:nvSpPr>
        <p:spPr>
          <a:xfrm>
            <a:off x="467544" y="1700808"/>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C000"/>
                </a:solidFill>
              </a:rPr>
              <a:t>Dentçilerin Yetki Sınırları</a:t>
            </a:r>
            <a:endParaRPr lang="tr-TR" sz="2400" b="1" dirty="0">
              <a:solidFill>
                <a:srgbClr val="FFC000"/>
              </a:solidFill>
            </a:endParaRPr>
          </a:p>
        </p:txBody>
      </p:sp>
      <p:graphicFrame>
        <p:nvGraphicFramePr>
          <p:cNvPr id="8" name="Diagram 7"/>
          <p:cNvGraphicFramePr/>
          <p:nvPr/>
        </p:nvGraphicFramePr>
        <p:xfrm>
          <a:off x="827584" y="2348880"/>
          <a:ext cx="7487952"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8"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19</a:t>
            </a:fld>
            <a:endParaRPr lang="tr-TR"/>
          </a:p>
        </p:txBody>
      </p:sp>
      <p:sp>
        <p:nvSpPr>
          <p:cNvPr id="4" name="Rounded Rectangle 3"/>
          <p:cNvSpPr/>
          <p:nvPr/>
        </p:nvSpPr>
        <p:spPr>
          <a:xfrm>
            <a:off x="467544" y="1700808"/>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C000"/>
                </a:solidFill>
              </a:rPr>
              <a:t>Kontrol Mühendisleri Yetki Sınırları</a:t>
            </a:r>
            <a:endParaRPr lang="tr-TR" sz="2400" b="1" dirty="0">
              <a:solidFill>
                <a:srgbClr val="FFC000"/>
              </a:solidFill>
            </a:endParaRPr>
          </a:p>
        </p:txBody>
      </p:sp>
      <p:graphicFrame>
        <p:nvGraphicFramePr>
          <p:cNvPr id="5" name="Diagram 4"/>
          <p:cNvGraphicFramePr/>
          <p:nvPr/>
        </p:nvGraphicFramePr>
        <p:xfrm>
          <a:off x="971600" y="2204864"/>
          <a:ext cx="7200800" cy="1728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7 Grup"/>
          <p:cNvGrpSpPr/>
          <p:nvPr/>
        </p:nvGrpSpPr>
        <p:grpSpPr>
          <a:xfrm>
            <a:off x="1357290" y="928670"/>
            <a:ext cx="6429421" cy="383760"/>
            <a:chOff x="0" y="8144"/>
            <a:chExt cx="8501122" cy="383760"/>
          </a:xfrm>
          <a:scene3d>
            <a:camera prst="orthographicFront"/>
            <a:lightRig rig="flat" dir="t"/>
          </a:scene3d>
        </p:grpSpPr>
        <p:sp>
          <p:nvSpPr>
            <p:cNvPr id="7"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8"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sp>
        <p:nvSpPr>
          <p:cNvPr id="9" name="Rounded Rectangle 8"/>
          <p:cNvSpPr/>
          <p:nvPr/>
        </p:nvSpPr>
        <p:spPr>
          <a:xfrm>
            <a:off x="467544" y="4221088"/>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C000"/>
                </a:solidFill>
              </a:rPr>
              <a:t>Yardımcı Kontrol Elemanı Yetki Sınırları</a:t>
            </a:r>
            <a:endParaRPr lang="tr-TR" sz="2400" b="1" dirty="0">
              <a:solidFill>
                <a:srgbClr val="FFC000"/>
              </a:solidFill>
            </a:endParaRPr>
          </a:p>
        </p:txBody>
      </p:sp>
      <p:graphicFrame>
        <p:nvGraphicFramePr>
          <p:cNvPr id="10" name="Diagram 9"/>
          <p:cNvGraphicFramePr/>
          <p:nvPr/>
        </p:nvGraphicFramePr>
        <p:xfrm>
          <a:off x="1043608" y="4725144"/>
          <a:ext cx="7200800" cy="172819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strVal val="#ppt_w*0.70"/>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Effect transition="in" filter="fade">
                                      <p:cBhvr>
                                        <p:cTn id="20" dur="1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AsOne/>
      </p:bldGraphic>
      <p:bldP spid="9" grpId="0" animBg="1"/>
      <p:bldGraphic spid="10"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icture 3"/>
          <p:cNvSpPr>
            <a:spLocks noChangeArrowheads="1"/>
          </p:cNvSpPr>
          <p:nvPr/>
        </p:nvSpPr>
        <p:spPr bwMode="auto">
          <a:xfrm>
            <a:off x="611188" y="3500438"/>
            <a:ext cx="3924300" cy="2771775"/>
          </a:xfrm>
          <a:prstGeom prst="rect">
            <a:avLst/>
          </a:prstGeom>
          <a:noFill/>
          <a:ln w="9525">
            <a:noFill/>
            <a:miter lim="800000"/>
            <a:headEnd/>
            <a:tailEnd/>
          </a:ln>
        </p:spPr>
        <p:txBody>
          <a:bodyPr/>
          <a:lstStyle/>
          <a:p>
            <a:pPr eaLnBrk="0" hangingPunct="0"/>
            <a:endParaRPr lang="tr-TR" sz="2000">
              <a:latin typeface="Tahoma" pitchFamily="34" charset="0"/>
            </a:endParaRPr>
          </a:p>
        </p:txBody>
      </p:sp>
      <p:sp>
        <p:nvSpPr>
          <p:cNvPr id="4102" name="5 Slayt Numarası Yer Tutucusu"/>
          <p:cNvSpPr>
            <a:spLocks noGrp="1"/>
          </p:cNvSpPr>
          <p:nvPr>
            <p:ph type="sldNum" sz="quarter" idx="12"/>
          </p:nvPr>
        </p:nvSpPr>
        <p:spPr>
          <a:noFill/>
        </p:spPr>
        <p:txBody>
          <a:bodyPr anchor="b"/>
          <a:lstStyle/>
          <a:p>
            <a:pPr eaLnBrk="0" hangingPunct="0">
              <a:spcBef>
                <a:spcPct val="50000"/>
              </a:spcBef>
            </a:pPr>
            <a:fld id="{3D98C4B6-2E98-4BA2-8B3E-FFBA6113BCEA}" type="slidenum">
              <a:rPr lang="en-US" sz="1400" smtClean="0">
                <a:solidFill>
                  <a:schemeClr val="bg2"/>
                </a:solidFill>
                <a:latin typeface="Arial" pitchFamily="34" charset="0"/>
              </a:rPr>
              <a:pPr eaLnBrk="0" hangingPunct="0">
                <a:spcBef>
                  <a:spcPct val="50000"/>
                </a:spcBef>
              </a:pPr>
              <a:t>2</a:t>
            </a:fld>
            <a:endParaRPr lang="en-US" sz="1400" dirty="0" smtClean="0">
              <a:solidFill>
                <a:schemeClr val="bg2"/>
              </a:solidFill>
              <a:latin typeface="Arial" pitchFamily="34" charset="0"/>
            </a:endParaRPr>
          </a:p>
        </p:txBody>
      </p:sp>
      <p:sp>
        <p:nvSpPr>
          <p:cNvPr id="7" name="Rectangle 3"/>
          <p:cNvSpPr txBox="1">
            <a:spLocks noChangeArrowheads="1"/>
          </p:cNvSpPr>
          <p:nvPr/>
        </p:nvSpPr>
        <p:spPr>
          <a:xfrm>
            <a:off x="215900" y="1266827"/>
            <a:ext cx="4356100" cy="2447925"/>
          </a:xfrm>
          <a:prstGeom prst="rect">
            <a:avLst/>
          </a:prstGeom>
          <a:noFill/>
          <a:ln/>
        </p:spPr>
        <p:txBody>
          <a:bodyPr/>
          <a:lstStyle/>
          <a:p>
            <a:pPr marL="342900" marR="0" lvl="0" indent="-342900" algn="l" defTabSz="914400" rtl="0" eaLnBrk="0" fontAlgn="base" latinLnBrk="0" hangingPunct="0">
              <a:lnSpc>
                <a:spcPct val="80000"/>
              </a:lnSpc>
              <a:spcBef>
                <a:spcPct val="20000"/>
              </a:spcBef>
              <a:spcAft>
                <a:spcPct val="0"/>
              </a:spcAft>
              <a:buClrTx/>
              <a:buSzTx/>
              <a:buFont typeface="Arial" pitchFamily="34" charset="0"/>
              <a:buChar char="•"/>
              <a:tabLst/>
              <a:defRPr/>
            </a:pPr>
            <a:endParaRPr kumimoji="0" lang="tr-TR" sz="1200"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just" defTabSz="914400" rtl="0" eaLnBrk="0" fontAlgn="base" latinLnBrk="0" hangingPunct="0">
              <a:lnSpc>
                <a:spcPct val="80000"/>
              </a:lnSpc>
              <a:spcBef>
                <a:spcPct val="20000"/>
              </a:spcBef>
              <a:spcAft>
                <a:spcPct val="0"/>
              </a:spcAft>
              <a:buClrTx/>
              <a:buSzTx/>
              <a:buFont typeface="Wingdings" pitchFamily="2" charset="2"/>
              <a:buNone/>
              <a:tabLst/>
              <a:defRPr/>
            </a:pPr>
            <a:r>
              <a:rPr kumimoji="0" lang="tr-TR" sz="1200" b="0" i="0" u="none" strike="noStrike" kern="1200" cap="none" spc="0" normalizeH="0" baseline="0" noProof="0" dirty="0" smtClean="0">
                <a:ln>
                  <a:noFill/>
                </a:ln>
                <a:solidFill>
                  <a:schemeClr val="tx1"/>
                </a:solidFill>
                <a:effectLst/>
                <a:uLnTx/>
                <a:uFillTx/>
                <a:latin typeface="Arial Narrow" pitchFamily="34" charset="0"/>
                <a:ea typeface="+mn-ea"/>
                <a:cs typeface="+mn-cs"/>
              </a:rPr>
              <a:t>	</a:t>
            </a:r>
            <a:r>
              <a:rPr kumimoji="0" lang="tr-TR" b="0" i="0" u="none" strike="noStrike" kern="1200" cap="none" spc="0" normalizeH="0" baseline="0" noProof="0" dirty="0" smtClean="0">
                <a:ln>
                  <a:noFill/>
                </a:ln>
                <a:solidFill>
                  <a:schemeClr val="tx1"/>
                </a:solidFill>
                <a:effectLst/>
                <a:uLnTx/>
                <a:uFillTx/>
                <a:latin typeface="Arial Narrow" pitchFamily="34" charset="0"/>
                <a:ea typeface="+mn-ea"/>
                <a:cs typeface="+mn-cs"/>
              </a:rPr>
              <a:t>Ülkemizde 1930 yılında yürürlüğe giren </a:t>
            </a:r>
            <a:r>
              <a:rPr kumimoji="0" lang="tr-TR" b="1" i="0" u="none" strike="noStrike" kern="1200" cap="none" spc="0" normalizeH="0" baseline="0" noProof="0" dirty="0" smtClean="0">
                <a:ln>
                  <a:noFill/>
                </a:ln>
                <a:solidFill>
                  <a:schemeClr val="tx1"/>
                </a:solidFill>
                <a:effectLst/>
                <a:uLnTx/>
                <a:uFillTx/>
                <a:latin typeface="Arial Narrow" pitchFamily="34" charset="0"/>
                <a:ea typeface="+mn-ea"/>
                <a:cs typeface="+mn-cs"/>
              </a:rPr>
              <a:t>“ </a:t>
            </a:r>
            <a:r>
              <a:rPr kumimoji="0" lang="tr-TR" b="1" i="1" u="none" strike="noStrike" kern="1200" cap="none" spc="0" normalizeH="0" baseline="0" noProof="0" dirty="0" smtClean="0">
                <a:ln>
                  <a:noFill/>
                </a:ln>
                <a:solidFill>
                  <a:schemeClr val="tx1"/>
                </a:solidFill>
                <a:effectLst/>
                <a:uLnTx/>
                <a:uFillTx/>
                <a:latin typeface="Arial Narrow" pitchFamily="34" charset="0"/>
                <a:ea typeface="+mn-ea"/>
                <a:cs typeface="+mn-cs"/>
              </a:rPr>
              <a:t>Belediye Kanunu </a:t>
            </a:r>
            <a:r>
              <a:rPr kumimoji="0" lang="tr-TR" b="1" i="0" u="none" strike="noStrike" kern="1200" cap="none" spc="0" normalizeH="0" baseline="0" noProof="0" dirty="0" smtClean="0">
                <a:ln>
                  <a:noFill/>
                </a:ln>
                <a:solidFill>
                  <a:schemeClr val="tx1"/>
                </a:solidFill>
                <a:effectLst/>
                <a:uLnTx/>
                <a:uFillTx/>
                <a:latin typeface="Arial Narrow" pitchFamily="34" charset="0"/>
                <a:ea typeface="+mn-ea"/>
                <a:cs typeface="+mn-cs"/>
              </a:rPr>
              <a:t>” ve “</a:t>
            </a:r>
            <a:r>
              <a:rPr kumimoji="0" lang="tr-TR" b="1" i="1" u="none" strike="noStrike" kern="1200" cap="none" spc="0" normalizeH="0" baseline="0" noProof="0" dirty="0" smtClean="0">
                <a:ln>
                  <a:noFill/>
                </a:ln>
                <a:solidFill>
                  <a:schemeClr val="tx1"/>
                </a:solidFill>
                <a:effectLst/>
                <a:uLnTx/>
                <a:uFillTx/>
                <a:latin typeface="Arial Narrow" pitchFamily="34" charset="0"/>
                <a:ea typeface="+mn-ea"/>
                <a:cs typeface="+mn-cs"/>
              </a:rPr>
              <a:t>Umumi Hıfzısıhha Kanunu </a:t>
            </a:r>
            <a:r>
              <a:rPr kumimoji="0" lang="tr-TR" b="1" i="0" u="none" strike="noStrike" kern="1200" cap="none" spc="0" normalizeH="0" baseline="0" noProof="0" dirty="0" smtClean="0">
                <a:ln>
                  <a:noFill/>
                </a:ln>
                <a:solidFill>
                  <a:schemeClr val="tx1"/>
                </a:solidFill>
                <a:effectLst/>
                <a:uLnTx/>
                <a:uFillTx/>
                <a:latin typeface="Arial Narrow" pitchFamily="34" charset="0"/>
                <a:ea typeface="+mn-ea"/>
                <a:cs typeface="+mn-cs"/>
              </a:rPr>
              <a:t>”</a:t>
            </a:r>
            <a:r>
              <a:rPr kumimoji="0" lang="tr-TR" b="0" i="0" u="none" strike="noStrike" kern="1200" cap="none" spc="0" normalizeH="0" baseline="0" noProof="0" dirty="0" smtClean="0">
                <a:ln>
                  <a:noFill/>
                </a:ln>
                <a:solidFill>
                  <a:schemeClr val="tx1"/>
                </a:solidFill>
                <a:effectLst/>
                <a:uLnTx/>
                <a:uFillTx/>
                <a:latin typeface="Arial Narrow" pitchFamily="34" charset="0"/>
                <a:ea typeface="+mn-ea"/>
                <a:cs typeface="+mn-cs"/>
              </a:rPr>
              <a:t> olmak üzere, çıkartılan tüm yasalar, sağlıklı, güvenli ve afetlere dayanıklı yaşam çevreleri oluşturmak amacını taşımıştır.</a:t>
            </a:r>
          </a:p>
          <a:p>
            <a:pPr marL="342900" marR="0" lvl="0" indent="-342900" algn="just" defTabSz="914400" rtl="0" eaLnBrk="0" fontAlgn="base" latinLnBrk="0" hangingPunct="0">
              <a:lnSpc>
                <a:spcPct val="80000"/>
              </a:lnSpc>
              <a:spcBef>
                <a:spcPct val="20000"/>
              </a:spcBef>
              <a:spcAft>
                <a:spcPct val="0"/>
              </a:spcAft>
              <a:buClrTx/>
              <a:buSzTx/>
              <a:buFont typeface="Wingdings" pitchFamily="2" charset="2"/>
              <a:buNone/>
              <a:tabLst/>
              <a:defRPr/>
            </a:pPr>
            <a:endParaRPr kumimoji="0" lang="tr-TR" b="0" i="0" u="none" strike="noStrike" kern="1200" cap="none" spc="0" normalizeH="0" baseline="0" noProof="0" dirty="0" smtClean="0">
              <a:ln>
                <a:noFill/>
              </a:ln>
              <a:solidFill>
                <a:schemeClr val="tx1"/>
              </a:solidFill>
              <a:effectLst/>
              <a:uLnTx/>
              <a:uFillTx/>
              <a:latin typeface="Arial Narrow" pitchFamily="34" charset="0"/>
              <a:ea typeface="+mn-ea"/>
              <a:cs typeface="+mn-cs"/>
            </a:endParaRPr>
          </a:p>
          <a:p>
            <a:pPr marL="342900" marR="0" lvl="0" indent="-342900" algn="just" defTabSz="914400" rtl="0" eaLnBrk="0" fontAlgn="base" latinLnBrk="0" hangingPunct="0">
              <a:lnSpc>
                <a:spcPct val="80000"/>
              </a:lnSpc>
              <a:spcBef>
                <a:spcPct val="20000"/>
              </a:spcBef>
              <a:spcAft>
                <a:spcPct val="0"/>
              </a:spcAft>
              <a:buClrTx/>
              <a:buSzTx/>
              <a:buFont typeface="Wingdings" pitchFamily="2" charset="2"/>
              <a:buNone/>
              <a:tabLst/>
              <a:defRPr/>
            </a:pPr>
            <a:r>
              <a:rPr kumimoji="0" lang="tr-TR" b="0" i="0" u="none" strike="noStrike" kern="1200" cap="none" spc="0" normalizeH="0" baseline="0" noProof="0" dirty="0" smtClean="0">
                <a:ln>
                  <a:noFill/>
                </a:ln>
                <a:solidFill>
                  <a:schemeClr val="tx1"/>
                </a:solidFill>
                <a:effectLst/>
                <a:uLnTx/>
                <a:uFillTx/>
                <a:latin typeface="Arial Narrow" pitchFamily="34" charset="0"/>
                <a:ea typeface="+mn-ea"/>
                <a:cs typeface="+mn-cs"/>
              </a:rPr>
              <a:t>	Ayrıca, yerleşme ve yapı denetimi konusunda çözüm arayışları 3., 4., 6. ve 7 ‘nci beş yıllık kalkınma planlarında yer almıştır.</a:t>
            </a:r>
          </a:p>
          <a:p>
            <a:pPr marL="342900" marR="0" lvl="0" indent="-342900" algn="just" defTabSz="914400" rtl="0" eaLnBrk="0" fontAlgn="base" latinLnBrk="0" hangingPunct="0">
              <a:lnSpc>
                <a:spcPct val="80000"/>
              </a:lnSpc>
              <a:spcBef>
                <a:spcPct val="20000"/>
              </a:spcBef>
              <a:spcAft>
                <a:spcPct val="0"/>
              </a:spcAft>
              <a:buClrTx/>
              <a:buSzTx/>
              <a:buFont typeface="Wingdings" pitchFamily="2" charset="2"/>
              <a:buNone/>
              <a:tabLst/>
              <a:defRPr/>
            </a:pPr>
            <a:r>
              <a:rPr kumimoji="0" lang="tr-TR" b="0" i="0" u="none" strike="noStrike" kern="1200" cap="none" spc="0" normalizeH="0" baseline="0" noProof="0" dirty="0" smtClean="0">
                <a:ln>
                  <a:noFill/>
                </a:ln>
                <a:solidFill>
                  <a:schemeClr val="tx1"/>
                </a:solidFill>
                <a:effectLst/>
                <a:uLnTx/>
                <a:uFillTx/>
                <a:latin typeface="Arial Narrow" pitchFamily="34" charset="0"/>
                <a:ea typeface="+mn-ea"/>
                <a:cs typeface="+mn-cs"/>
              </a:rPr>
              <a:t>	</a:t>
            </a:r>
            <a:endParaRPr kumimoji="0" lang="tr-TR" b="0" i="0" u="none" strike="noStrike" kern="1200" cap="none" spc="0" normalizeH="0" baseline="0" noProof="0" dirty="0">
              <a:ln>
                <a:noFill/>
              </a:ln>
              <a:solidFill>
                <a:schemeClr val="tx1"/>
              </a:solidFill>
              <a:effectLst/>
              <a:uLnTx/>
              <a:uFillTx/>
              <a:latin typeface="Arial Narrow" pitchFamily="34" charset="0"/>
              <a:ea typeface="+mn-ea"/>
              <a:cs typeface="+mn-cs"/>
            </a:endParaRPr>
          </a:p>
        </p:txBody>
      </p:sp>
      <p:pic>
        <p:nvPicPr>
          <p:cNvPr id="9" name="Picture 5" descr="sehir-8"/>
          <p:cNvPicPr>
            <a:picLocks noChangeAspect="1" noChangeArrowheads="1"/>
          </p:cNvPicPr>
          <p:nvPr/>
        </p:nvPicPr>
        <p:blipFill>
          <a:blip r:embed="rId3" cstate="print"/>
          <a:srcRect/>
          <a:stretch>
            <a:fillRect/>
          </a:stretch>
        </p:blipFill>
        <p:spPr bwMode="auto">
          <a:xfrm>
            <a:off x="4895850" y="1449388"/>
            <a:ext cx="3563938" cy="2540000"/>
          </a:xfrm>
          <a:prstGeom prst="rect">
            <a:avLst/>
          </a:prstGeom>
          <a:ln>
            <a:noFill/>
          </a:ln>
          <a:effectLst>
            <a:softEdge rad="112500"/>
          </a:effectLst>
        </p:spPr>
      </p:pic>
      <p:pic>
        <p:nvPicPr>
          <p:cNvPr id="10" name="Picture 6" descr="Kastamonu_Sehir_Merkezi"/>
          <p:cNvPicPr>
            <a:picLocks noChangeAspect="1" noChangeArrowheads="1"/>
          </p:cNvPicPr>
          <p:nvPr/>
        </p:nvPicPr>
        <p:blipFill>
          <a:blip r:embed="rId4" cstate="print"/>
          <a:srcRect/>
          <a:stretch>
            <a:fillRect/>
          </a:stretch>
        </p:blipFill>
        <p:spPr bwMode="auto">
          <a:xfrm>
            <a:off x="684213" y="4009727"/>
            <a:ext cx="3816350" cy="2587625"/>
          </a:xfrm>
          <a:prstGeom prst="rect">
            <a:avLst/>
          </a:prstGeom>
          <a:ln>
            <a:noFill/>
          </a:ln>
          <a:effectLst>
            <a:softEdge rad="112500"/>
          </a:effectLst>
        </p:spPr>
      </p:pic>
      <p:sp>
        <p:nvSpPr>
          <p:cNvPr id="11" name="Rectangle 10"/>
          <p:cNvSpPr/>
          <p:nvPr/>
        </p:nvSpPr>
        <p:spPr>
          <a:xfrm>
            <a:off x="4786314" y="4347528"/>
            <a:ext cx="4000528" cy="1938992"/>
          </a:xfrm>
          <a:prstGeom prst="rect">
            <a:avLst/>
          </a:prstGeom>
        </p:spPr>
        <p:txBody>
          <a:bodyPr wrap="square">
            <a:spAutoFit/>
          </a:bodyPr>
          <a:lstStyle/>
          <a:p>
            <a:pPr algn="just"/>
            <a:r>
              <a:rPr lang="tr-TR" sz="2000" dirty="0" smtClean="0">
                <a:latin typeface="Arial Narrow" pitchFamily="34" charset="0"/>
              </a:rPr>
              <a:t>1985 yılında da fiziksel planlama faaliyetinin merkezi yönetimin vesayeti altında gelişemeyeceği anlayışıyla, imar planlama yetkisini tamamen Belediyelere bırakan </a:t>
            </a:r>
            <a:r>
              <a:rPr lang="tr-TR" sz="2000" b="1" u="sng" dirty="0" smtClean="0">
                <a:latin typeface="Arial Narrow" pitchFamily="34" charset="0"/>
              </a:rPr>
              <a:t>3194 Sayılı İmar Kanunu</a:t>
            </a:r>
            <a:r>
              <a:rPr lang="tr-TR" sz="2000" b="1" dirty="0" smtClean="0">
                <a:latin typeface="Arial Narrow" pitchFamily="34" charset="0"/>
              </a:rPr>
              <a:t> </a:t>
            </a:r>
            <a:r>
              <a:rPr lang="tr-TR" sz="2000" dirty="0" smtClean="0">
                <a:latin typeface="Arial Narrow" pitchFamily="34" charset="0"/>
              </a:rPr>
              <a:t>yürürlüğe girmiştir. </a:t>
            </a:r>
            <a:endParaRPr lang="tr-TR" sz="2000" dirty="0"/>
          </a:p>
        </p:txBody>
      </p:sp>
      <p:grpSp>
        <p:nvGrpSpPr>
          <p:cNvPr id="12" name="7 Grup"/>
          <p:cNvGrpSpPr/>
          <p:nvPr/>
        </p:nvGrpSpPr>
        <p:grpSpPr>
          <a:xfrm>
            <a:off x="1357290" y="928670"/>
            <a:ext cx="6429421" cy="383760"/>
            <a:chOff x="0" y="8144"/>
            <a:chExt cx="8501122" cy="383760"/>
          </a:xfrm>
          <a:scene3d>
            <a:camera prst="orthographicFront"/>
            <a:lightRig rig="flat" dir="t"/>
          </a:scene3d>
        </p:grpSpPr>
        <p:sp>
          <p:nvSpPr>
            <p:cNvPr id="13"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p:cTn id="7" dur="1000" fill="hold"/>
                                        <p:tgtEl>
                                          <p:spTgt spid="7">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7">
                                            <p:txEl>
                                              <p:pRg st="1" end="1"/>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 calcmode="lin" valueType="num">
                                      <p:cBhvr>
                                        <p:cTn id="12" dur="1000" fill="hold"/>
                                        <p:tgtEl>
                                          <p:spTgt spid="7">
                                            <p:txEl>
                                              <p:pRg st="3" end="3"/>
                                            </p:txEl>
                                          </p:spTgt>
                                        </p:tgtEl>
                                        <p:attrNameLst>
                                          <p:attrName>ppt_w</p:attrName>
                                        </p:attrNameLst>
                                      </p:cBhvr>
                                      <p:tavLst>
                                        <p:tav tm="0">
                                          <p:val>
                                            <p:strVal val="#ppt_w*0.70"/>
                                          </p:val>
                                        </p:tav>
                                        <p:tav tm="100000">
                                          <p:val>
                                            <p:strVal val="#ppt_w"/>
                                          </p:val>
                                        </p:tav>
                                      </p:tavLst>
                                    </p:anim>
                                    <p:anim calcmode="lin" valueType="num">
                                      <p:cBhvr>
                                        <p:cTn id="13" dur="1000" fill="hold"/>
                                        <p:tgtEl>
                                          <p:spTgt spid="7">
                                            <p:txEl>
                                              <p:pRg st="3" end="3"/>
                                            </p:txEl>
                                          </p:spTgt>
                                        </p:tgtEl>
                                        <p:attrNameLst>
                                          <p:attrName>ppt_h</p:attrName>
                                        </p:attrNameLst>
                                      </p:cBhvr>
                                      <p:tavLst>
                                        <p:tav tm="0">
                                          <p:val>
                                            <p:strVal val="#ppt_h"/>
                                          </p:val>
                                        </p:tav>
                                        <p:tav tm="100000">
                                          <p:val>
                                            <p:strVal val="#ppt_h"/>
                                          </p:val>
                                        </p:tav>
                                      </p:tavLst>
                                    </p:anim>
                                    <p:animEffect transition="in" filter="fade">
                                      <p:cBhvr>
                                        <p:cTn id="14" dur="1000"/>
                                        <p:tgtEl>
                                          <p:spTgt spid="7">
                                            <p:txEl>
                                              <p:pRg st="3" end="3"/>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 calcmode="lin" valueType="num">
                                      <p:cBhvr>
                                        <p:cTn id="17" dur="1000" fill="hold"/>
                                        <p:tgtEl>
                                          <p:spTgt spid="7">
                                            <p:txEl>
                                              <p:pRg st="4" end="4"/>
                                            </p:txEl>
                                          </p:spTgt>
                                        </p:tgtEl>
                                        <p:attrNameLst>
                                          <p:attrName>ppt_w</p:attrName>
                                        </p:attrNameLst>
                                      </p:cBhvr>
                                      <p:tavLst>
                                        <p:tav tm="0">
                                          <p:val>
                                            <p:strVal val="#ppt_w*0.70"/>
                                          </p:val>
                                        </p:tav>
                                        <p:tav tm="100000">
                                          <p:val>
                                            <p:strVal val="#ppt_w"/>
                                          </p:val>
                                        </p:tav>
                                      </p:tavLst>
                                    </p:anim>
                                    <p:anim calcmode="lin" valueType="num">
                                      <p:cBhvr>
                                        <p:cTn id="18" dur="1000" fill="hold"/>
                                        <p:tgtEl>
                                          <p:spTgt spid="7">
                                            <p:txEl>
                                              <p:pRg st="4" end="4"/>
                                            </p:txEl>
                                          </p:spTgt>
                                        </p:tgtEl>
                                        <p:attrNameLst>
                                          <p:attrName>ppt_h</p:attrName>
                                        </p:attrNameLst>
                                      </p:cBhvr>
                                      <p:tavLst>
                                        <p:tav tm="0">
                                          <p:val>
                                            <p:strVal val="#ppt_h"/>
                                          </p:val>
                                        </p:tav>
                                        <p:tav tm="100000">
                                          <p:val>
                                            <p:strVal val="#ppt_h"/>
                                          </p:val>
                                        </p:tav>
                                      </p:tavLst>
                                    </p:anim>
                                    <p:animEffect transition="in" filter="fade">
                                      <p:cBhvr>
                                        <p:cTn id="19" dur="1000"/>
                                        <p:tgtEl>
                                          <p:spTgt spid="7">
                                            <p:txEl>
                                              <p:pRg st="4" end="4"/>
                                            </p:txEl>
                                          </p:spTgt>
                                        </p:tgtEl>
                                      </p:cBhvr>
                                    </p:animEffec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childTnLst>
                          </p:cTn>
                        </p:par>
                        <p:par>
                          <p:cTn id="24" fill="hold">
                            <p:stCondLst>
                              <p:cond delay="1500"/>
                            </p:stCondLst>
                            <p:childTnLst>
                              <p:par>
                                <p:cTn id="25" presetID="5" presetClass="entr" presetSubtype="1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20</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323528" y="1556792"/>
          <a:ext cx="8428110" cy="50052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21</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285720" y="1571612"/>
          <a:ext cx="8428110" cy="5072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22</a:t>
            </a:fld>
            <a:endParaRPr lang="en-US" sz="140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graphicFrame>
        <p:nvGraphicFramePr>
          <p:cNvPr id="9" name="16 Diyagram"/>
          <p:cNvGraphicFramePr/>
          <p:nvPr/>
        </p:nvGraphicFramePr>
        <p:xfrm>
          <a:off x="285720" y="1357298"/>
          <a:ext cx="8715436" cy="5286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23</a:t>
            </a:fld>
            <a:endParaRPr lang="tr-TR"/>
          </a:p>
        </p:txBody>
      </p:sp>
      <p:sp>
        <p:nvSpPr>
          <p:cNvPr id="4" name="Rounded Rectangle 3"/>
          <p:cNvSpPr/>
          <p:nvPr/>
        </p:nvSpPr>
        <p:spPr>
          <a:xfrm>
            <a:off x="467544" y="1412776"/>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C000"/>
                </a:solidFill>
              </a:rPr>
              <a:t>Kimler Şantiye Şefi Olabilir?</a:t>
            </a:r>
            <a:endParaRPr lang="tr-TR" sz="2400" b="1" dirty="0">
              <a:solidFill>
                <a:srgbClr val="FFC000"/>
              </a:solidFill>
            </a:endParaRPr>
          </a:p>
        </p:txBody>
      </p:sp>
      <p:grpSp>
        <p:nvGrpSpPr>
          <p:cNvPr id="5" name="7 Grup"/>
          <p:cNvGrpSpPr/>
          <p:nvPr/>
        </p:nvGrpSpPr>
        <p:grpSpPr>
          <a:xfrm>
            <a:off x="1357290" y="928670"/>
            <a:ext cx="6429421" cy="383760"/>
            <a:chOff x="0" y="8144"/>
            <a:chExt cx="8501122" cy="383760"/>
          </a:xfrm>
          <a:scene3d>
            <a:camera prst="orthographicFront"/>
            <a:lightRig rig="flat" dir="t"/>
          </a:scene3d>
        </p:grpSpPr>
        <p:sp>
          <p:nvSpPr>
            <p:cNvPr id="6"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7"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SORUMLULUKLAR</a:t>
              </a:r>
            </a:p>
          </p:txBody>
        </p:sp>
      </p:grpSp>
      <p:sp>
        <p:nvSpPr>
          <p:cNvPr id="9" name="Rounded Rectangle 8"/>
          <p:cNvSpPr/>
          <p:nvPr/>
        </p:nvSpPr>
        <p:spPr>
          <a:xfrm>
            <a:off x="827584" y="1916832"/>
            <a:ext cx="7416824" cy="1080120"/>
          </a:xfrm>
          <a:prstGeom prst="roundRect">
            <a:avLst/>
          </a:prstGeom>
          <a:solidFill>
            <a:srgbClr val="92D050"/>
          </a:solidFill>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chemeClr val="bg1"/>
                </a:solidFill>
              </a:rPr>
              <a:t>Mimar, Mühendis (İnşaat, Elektrik, Makine), Tknik Öğretmen ve Tekniker diplomasına sahip herkez şantiye şefliği yapabilir.</a:t>
            </a:r>
            <a:endParaRPr lang="tr-TR" sz="2400" b="1" dirty="0">
              <a:solidFill>
                <a:schemeClr val="bg1"/>
              </a:solidFill>
            </a:endParaRPr>
          </a:p>
        </p:txBody>
      </p:sp>
      <p:sp>
        <p:nvSpPr>
          <p:cNvPr id="10" name="Rounded Rectangle 9"/>
          <p:cNvSpPr/>
          <p:nvPr/>
        </p:nvSpPr>
        <p:spPr>
          <a:xfrm>
            <a:off x="467544" y="3140968"/>
            <a:ext cx="7776864" cy="432048"/>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C000"/>
                </a:solidFill>
              </a:rPr>
              <a:t>Şantiye şeflerinin yetki sınırları nedir?</a:t>
            </a:r>
            <a:endParaRPr lang="tr-TR" sz="2400" b="1" dirty="0">
              <a:solidFill>
                <a:srgbClr val="FFC000"/>
              </a:solidFill>
            </a:endParaRPr>
          </a:p>
        </p:txBody>
      </p:sp>
      <p:graphicFrame>
        <p:nvGraphicFramePr>
          <p:cNvPr id="12" name="Diagram 11"/>
          <p:cNvGraphicFramePr/>
          <p:nvPr/>
        </p:nvGraphicFramePr>
        <p:xfrm>
          <a:off x="971600" y="3717032"/>
          <a:ext cx="7200800" cy="1296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ounded Rectangle 12"/>
          <p:cNvSpPr/>
          <p:nvPr/>
        </p:nvSpPr>
        <p:spPr>
          <a:xfrm>
            <a:off x="467544" y="5157192"/>
            <a:ext cx="7776864" cy="122413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tr-TR" sz="2400" b="1" dirty="0" smtClean="0">
                <a:solidFill>
                  <a:srgbClr val="FF0000"/>
                </a:solidFill>
              </a:rPr>
              <a:t>Ancak, bir şantiye şefinin görev yaptığı müteahhit 30.000m</a:t>
            </a:r>
            <a:r>
              <a:rPr lang="tr-TR" sz="2400" b="1" baseline="30000" dirty="0" smtClean="0">
                <a:solidFill>
                  <a:srgbClr val="FF0000"/>
                </a:solidFill>
              </a:rPr>
              <a:t>2</a:t>
            </a:r>
            <a:r>
              <a:rPr lang="tr-TR" sz="2400" b="1" dirty="0" smtClean="0">
                <a:solidFill>
                  <a:srgbClr val="FF0000"/>
                </a:solidFill>
              </a:rPr>
              <a:t>’yi geçtiği takdirde, o şantiye şefi o müteahhitden başkası ile çalışamaz.</a:t>
            </a:r>
            <a:endParaRPr lang="tr-TR" sz="2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55"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0.70"/>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strVal val="#ppt_w*0.70"/>
                                          </p:val>
                                        </p:tav>
                                        <p:tav tm="100000">
                                          <p:val>
                                            <p:strVal val="#ppt_w"/>
                                          </p:val>
                                        </p:tav>
                                      </p:tavLst>
                                    </p:anim>
                                    <p:anim calcmode="lin" valueType="num">
                                      <p:cBhvr>
                                        <p:cTn id="33" dur="1000" fill="hold"/>
                                        <p:tgtEl>
                                          <p:spTgt spid="13"/>
                                        </p:tgtEl>
                                        <p:attrNameLst>
                                          <p:attrName>ppt_h</p:attrName>
                                        </p:attrNameLst>
                                      </p:cBhvr>
                                      <p:tavLst>
                                        <p:tav tm="0">
                                          <p:val>
                                            <p:strVal val="#ppt_h"/>
                                          </p:val>
                                        </p:tav>
                                        <p:tav tm="100000">
                                          <p:val>
                                            <p:strVal val="#ppt_h"/>
                                          </p:val>
                                        </p:tav>
                                      </p:tavLst>
                                    </p:anim>
                                    <p:animEffect transition="in" filter="fade">
                                      <p:cBhvr>
                                        <p:cTn id="3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Graphic spid="12" grpId="0">
        <p:bldAsOne/>
      </p:bldGraphic>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24</a:t>
            </a:fld>
            <a:endParaRPr lang="tr-TR"/>
          </a:p>
        </p:txBody>
      </p:sp>
      <p:grpSp>
        <p:nvGrpSpPr>
          <p:cNvPr id="4" name="7 Grup"/>
          <p:cNvGrpSpPr/>
          <p:nvPr/>
        </p:nvGrpSpPr>
        <p:grpSpPr>
          <a:xfrm>
            <a:off x="1357290" y="928670"/>
            <a:ext cx="6429421" cy="383760"/>
            <a:chOff x="0" y="8144"/>
            <a:chExt cx="8501122" cy="383760"/>
          </a:xfrm>
          <a:scene3d>
            <a:camera prst="orthographicFront"/>
            <a:lightRig rig="flat" dir="t"/>
          </a:scene3d>
        </p:grpSpPr>
        <p:sp>
          <p:nvSpPr>
            <p:cNvPr id="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TİP FORMLAR</a:t>
              </a:r>
            </a:p>
          </p:txBody>
        </p:sp>
      </p:grpSp>
      <p:pic>
        <p:nvPicPr>
          <p:cNvPr id="1026" name="Picture 2"/>
          <p:cNvPicPr>
            <a:picLocks noChangeAspect="1" noChangeArrowheads="1"/>
          </p:cNvPicPr>
          <p:nvPr/>
        </p:nvPicPr>
        <p:blipFill>
          <a:blip r:embed="rId2" cstate="print"/>
          <a:srcRect/>
          <a:stretch>
            <a:fillRect/>
          </a:stretch>
        </p:blipFill>
        <p:spPr bwMode="auto">
          <a:xfrm>
            <a:off x="179513" y="1340768"/>
            <a:ext cx="4176464" cy="3978157"/>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751878" y="1556792"/>
            <a:ext cx="4252170" cy="417646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1216774" y="1848040"/>
            <a:ext cx="4363339" cy="4389272"/>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1907704" y="2087276"/>
            <a:ext cx="4900017" cy="4510076"/>
          </a:xfrm>
          <a:prstGeom prst="rect">
            <a:avLst/>
          </a:prstGeom>
          <a:noFill/>
          <a:ln w="9525">
            <a:noFill/>
            <a:miter lim="800000"/>
            <a:headEnd/>
            <a:tailEnd/>
          </a:ln>
        </p:spPr>
      </p:pic>
      <p:pic>
        <p:nvPicPr>
          <p:cNvPr id="1030" name="Picture 6"/>
          <p:cNvPicPr>
            <a:picLocks noChangeAspect="1" noChangeArrowheads="1"/>
          </p:cNvPicPr>
          <p:nvPr/>
        </p:nvPicPr>
        <p:blipFill>
          <a:blip r:embed="rId6" cstate="print"/>
          <a:srcRect/>
          <a:stretch>
            <a:fillRect/>
          </a:stretch>
        </p:blipFill>
        <p:spPr bwMode="auto">
          <a:xfrm>
            <a:off x="2627784" y="2282843"/>
            <a:ext cx="4176464" cy="4575157"/>
          </a:xfrm>
          <a:prstGeom prst="rect">
            <a:avLst/>
          </a:prstGeom>
          <a:noFill/>
          <a:ln w="9525">
            <a:noFill/>
            <a:miter lim="800000"/>
            <a:headEnd/>
            <a:tailEnd/>
          </a:ln>
        </p:spPr>
      </p:pic>
      <p:pic>
        <p:nvPicPr>
          <p:cNvPr id="1031" name="Picture 7"/>
          <p:cNvPicPr>
            <a:picLocks noChangeAspect="1" noChangeArrowheads="1"/>
          </p:cNvPicPr>
          <p:nvPr/>
        </p:nvPicPr>
        <p:blipFill>
          <a:blip r:embed="rId7" cstate="print"/>
          <a:srcRect/>
          <a:stretch>
            <a:fillRect/>
          </a:stretch>
        </p:blipFill>
        <p:spPr bwMode="auto">
          <a:xfrm>
            <a:off x="3087216" y="1844824"/>
            <a:ext cx="5013176" cy="5013176"/>
          </a:xfrm>
          <a:prstGeom prst="rect">
            <a:avLst/>
          </a:prstGeom>
          <a:noFill/>
          <a:ln w="9525">
            <a:noFill/>
            <a:miter lim="800000"/>
            <a:headEnd/>
            <a:tailEnd/>
          </a:ln>
        </p:spPr>
      </p:pic>
      <p:pic>
        <p:nvPicPr>
          <p:cNvPr id="1032" name="Picture 8"/>
          <p:cNvPicPr>
            <a:picLocks noChangeAspect="1" noChangeArrowheads="1"/>
          </p:cNvPicPr>
          <p:nvPr/>
        </p:nvPicPr>
        <p:blipFill>
          <a:blip r:embed="rId8" cstate="print"/>
          <a:srcRect/>
          <a:stretch>
            <a:fillRect/>
          </a:stretch>
        </p:blipFill>
        <p:spPr bwMode="auto">
          <a:xfrm>
            <a:off x="3651780" y="1556792"/>
            <a:ext cx="4736644" cy="5040560"/>
          </a:xfrm>
          <a:prstGeom prst="rect">
            <a:avLst/>
          </a:prstGeom>
          <a:noFill/>
          <a:ln w="9525">
            <a:noFill/>
            <a:miter lim="800000"/>
            <a:headEnd/>
            <a:tailEnd/>
          </a:ln>
        </p:spPr>
      </p:pic>
      <p:pic>
        <p:nvPicPr>
          <p:cNvPr id="1036" name="Picture 12"/>
          <p:cNvPicPr>
            <a:picLocks noChangeAspect="1" noChangeArrowheads="1"/>
          </p:cNvPicPr>
          <p:nvPr/>
        </p:nvPicPr>
        <p:blipFill>
          <a:blip r:embed="rId9" cstate="print"/>
          <a:srcRect/>
          <a:stretch>
            <a:fillRect/>
          </a:stretch>
        </p:blipFill>
        <p:spPr bwMode="auto">
          <a:xfrm>
            <a:off x="4644008" y="1282879"/>
            <a:ext cx="4176464" cy="4954433"/>
          </a:xfrm>
          <a:prstGeom prst="rect">
            <a:avLst/>
          </a:prstGeom>
          <a:noFill/>
          <a:ln w="9525">
            <a:noFill/>
            <a:miter lim="800000"/>
            <a:headEnd/>
            <a:tailEnd/>
          </a:ln>
        </p:spPr>
      </p:pic>
      <p:pic>
        <p:nvPicPr>
          <p:cNvPr id="1035" name="Picture 11"/>
          <p:cNvPicPr>
            <a:picLocks noChangeAspect="1" noChangeArrowheads="1"/>
          </p:cNvPicPr>
          <p:nvPr/>
        </p:nvPicPr>
        <p:blipFill>
          <a:blip r:embed="rId10" cstate="print"/>
          <a:srcRect/>
          <a:stretch>
            <a:fillRect/>
          </a:stretch>
        </p:blipFill>
        <p:spPr bwMode="auto">
          <a:xfrm>
            <a:off x="5436096" y="1340768"/>
            <a:ext cx="3368350" cy="4838328"/>
          </a:xfrm>
          <a:prstGeom prst="rect">
            <a:avLst/>
          </a:prstGeom>
          <a:noFill/>
          <a:ln w="9525">
            <a:noFill/>
            <a:miter lim="800000"/>
            <a:headEnd/>
            <a:tailEnd/>
          </a:ln>
        </p:spPr>
      </p:pic>
      <p:pic>
        <p:nvPicPr>
          <p:cNvPr id="1034" name="Picture 10"/>
          <p:cNvPicPr>
            <a:picLocks noChangeAspect="1" noChangeArrowheads="1"/>
          </p:cNvPicPr>
          <p:nvPr/>
        </p:nvPicPr>
        <p:blipFill>
          <a:blip r:embed="rId11" cstate="print"/>
          <a:srcRect/>
          <a:stretch>
            <a:fillRect/>
          </a:stretch>
        </p:blipFill>
        <p:spPr bwMode="auto">
          <a:xfrm>
            <a:off x="2627784" y="1412776"/>
            <a:ext cx="3611830" cy="5688632"/>
          </a:xfrm>
          <a:prstGeom prst="rect">
            <a:avLst/>
          </a:prstGeom>
          <a:noFill/>
          <a:ln w="9525">
            <a:noFill/>
            <a:miter lim="800000"/>
            <a:headEnd/>
            <a:tailEnd/>
          </a:ln>
        </p:spPr>
      </p:pic>
      <p:pic>
        <p:nvPicPr>
          <p:cNvPr id="1037" name="Picture 13"/>
          <p:cNvPicPr>
            <a:picLocks noChangeAspect="1" noChangeArrowheads="1"/>
          </p:cNvPicPr>
          <p:nvPr/>
        </p:nvPicPr>
        <p:blipFill>
          <a:blip r:embed="rId12" cstate="print"/>
          <a:srcRect/>
          <a:stretch>
            <a:fillRect/>
          </a:stretch>
        </p:blipFill>
        <p:spPr bwMode="auto">
          <a:xfrm>
            <a:off x="1691680" y="3645024"/>
            <a:ext cx="5667375" cy="34575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027"/>
                                        </p:tgtEl>
                                        <p:attrNameLst>
                                          <p:attrName>style.visibility</p:attrName>
                                        </p:attrNameLst>
                                      </p:cBhvr>
                                      <p:to>
                                        <p:strVal val="visible"/>
                                      </p:to>
                                    </p:set>
                                    <p:anim calcmode="lin" valueType="num">
                                      <p:cBhvr>
                                        <p:cTn id="15" dur="1000" fill="hold"/>
                                        <p:tgtEl>
                                          <p:spTgt spid="1027"/>
                                        </p:tgtEl>
                                        <p:attrNameLst>
                                          <p:attrName>ppt_w</p:attrName>
                                        </p:attrNameLst>
                                      </p:cBhvr>
                                      <p:tavLst>
                                        <p:tav tm="0">
                                          <p:val>
                                            <p:fltVal val="0"/>
                                          </p:val>
                                        </p:tav>
                                        <p:tav tm="100000">
                                          <p:val>
                                            <p:strVal val="#ppt_w"/>
                                          </p:val>
                                        </p:tav>
                                      </p:tavLst>
                                    </p:anim>
                                    <p:anim calcmode="lin" valueType="num">
                                      <p:cBhvr>
                                        <p:cTn id="16" dur="1000" fill="hold"/>
                                        <p:tgtEl>
                                          <p:spTgt spid="1027"/>
                                        </p:tgtEl>
                                        <p:attrNameLst>
                                          <p:attrName>ppt_h</p:attrName>
                                        </p:attrNameLst>
                                      </p:cBhvr>
                                      <p:tavLst>
                                        <p:tav tm="0">
                                          <p:val>
                                            <p:fltVal val="0"/>
                                          </p:val>
                                        </p:tav>
                                        <p:tav tm="100000">
                                          <p:val>
                                            <p:strVal val="#ppt_h"/>
                                          </p:val>
                                        </p:tav>
                                      </p:tavLst>
                                    </p:anim>
                                    <p:anim calcmode="lin" valueType="num">
                                      <p:cBhvr>
                                        <p:cTn id="17" dur="1000" fill="hold"/>
                                        <p:tgtEl>
                                          <p:spTgt spid="1027"/>
                                        </p:tgtEl>
                                        <p:attrNameLst>
                                          <p:attrName>style.rotation</p:attrName>
                                        </p:attrNameLst>
                                      </p:cBhvr>
                                      <p:tavLst>
                                        <p:tav tm="0">
                                          <p:val>
                                            <p:fltVal val="90"/>
                                          </p:val>
                                        </p:tav>
                                        <p:tav tm="100000">
                                          <p:val>
                                            <p:fltVal val="0"/>
                                          </p:val>
                                        </p:tav>
                                      </p:tavLst>
                                    </p:anim>
                                    <p:animEffect transition="in" filter="fade">
                                      <p:cBhvr>
                                        <p:cTn id="18" dur="1000"/>
                                        <p:tgtEl>
                                          <p:spTgt spid="102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028"/>
                                        </p:tgtEl>
                                        <p:attrNameLst>
                                          <p:attrName>style.visibility</p:attrName>
                                        </p:attrNameLst>
                                      </p:cBhvr>
                                      <p:to>
                                        <p:strVal val="visible"/>
                                      </p:to>
                                    </p:set>
                                    <p:anim calcmode="lin" valueType="num">
                                      <p:cBhvr>
                                        <p:cTn id="23" dur="1000" fill="hold"/>
                                        <p:tgtEl>
                                          <p:spTgt spid="1028"/>
                                        </p:tgtEl>
                                        <p:attrNameLst>
                                          <p:attrName>ppt_w</p:attrName>
                                        </p:attrNameLst>
                                      </p:cBhvr>
                                      <p:tavLst>
                                        <p:tav tm="0">
                                          <p:val>
                                            <p:fltVal val="0"/>
                                          </p:val>
                                        </p:tav>
                                        <p:tav tm="100000">
                                          <p:val>
                                            <p:strVal val="#ppt_w"/>
                                          </p:val>
                                        </p:tav>
                                      </p:tavLst>
                                    </p:anim>
                                    <p:anim calcmode="lin" valueType="num">
                                      <p:cBhvr>
                                        <p:cTn id="24" dur="1000" fill="hold"/>
                                        <p:tgtEl>
                                          <p:spTgt spid="1028"/>
                                        </p:tgtEl>
                                        <p:attrNameLst>
                                          <p:attrName>ppt_h</p:attrName>
                                        </p:attrNameLst>
                                      </p:cBhvr>
                                      <p:tavLst>
                                        <p:tav tm="0">
                                          <p:val>
                                            <p:fltVal val="0"/>
                                          </p:val>
                                        </p:tav>
                                        <p:tav tm="100000">
                                          <p:val>
                                            <p:strVal val="#ppt_h"/>
                                          </p:val>
                                        </p:tav>
                                      </p:tavLst>
                                    </p:anim>
                                    <p:anim calcmode="lin" valueType="num">
                                      <p:cBhvr>
                                        <p:cTn id="25" dur="1000" fill="hold"/>
                                        <p:tgtEl>
                                          <p:spTgt spid="1028"/>
                                        </p:tgtEl>
                                        <p:attrNameLst>
                                          <p:attrName>style.rotation</p:attrName>
                                        </p:attrNameLst>
                                      </p:cBhvr>
                                      <p:tavLst>
                                        <p:tav tm="0">
                                          <p:val>
                                            <p:fltVal val="90"/>
                                          </p:val>
                                        </p:tav>
                                        <p:tav tm="100000">
                                          <p:val>
                                            <p:fltVal val="0"/>
                                          </p:val>
                                        </p:tav>
                                      </p:tavLst>
                                    </p:anim>
                                    <p:animEffect transition="in" filter="fade">
                                      <p:cBhvr>
                                        <p:cTn id="26" dur="10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029"/>
                                        </p:tgtEl>
                                        <p:attrNameLst>
                                          <p:attrName>style.visibility</p:attrName>
                                        </p:attrNameLst>
                                      </p:cBhvr>
                                      <p:to>
                                        <p:strVal val="visible"/>
                                      </p:to>
                                    </p:set>
                                    <p:anim calcmode="lin" valueType="num">
                                      <p:cBhvr>
                                        <p:cTn id="31" dur="1000" fill="hold"/>
                                        <p:tgtEl>
                                          <p:spTgt spid="1029"/>
                                        </p:tgtEl>
                                        <p:attrNameLst>
                                          <p:attrName>ppt_w</p:attrName>
                                        </p:attrNameLst>
                                      </p:cBhvr>
                                      <p:tavLst>
                                        <p:tav tm="0">
                                          <p:val>
                                            <p:fltVal val="0"/>
                                          </p:val>
                                        </p:tav>
                                        <p:tav tm="100000">
                                          <p:val>
                                            <p:strVal val="#ppt_w"/>
                                          </p:val>
                                        </p:tav>
                                      </p:tavLst>
                                    </p:anim>
                                    <p:anim calcmode="lin" valueType="num">
                                      <p:cBhvr>
                                        <p:cTn id="32" dur="1000" fill="hold"/>
                                        <p:tgtEl>
                                          <p:spTgt spid="1029"/>
                                        </p:tgtEl>
                                        <p:attrNameLst>
                                          <p:attrName>ppt_h</p:attrName>
                                        </p:attrNameLst>
                                      </p:cBhvr>
                                      <p:tavLst>
                                        <p:tav tm="0">
                                          <p:val>
                                            <p:fltVal val="0"/>
                                          </p:val>
                                        </p:tav>
                                        <p:tav tm="100000">
                                          <p:val>
                                            <p:strVal val="#ppt_h"/>
                                          </p:val>
                                        </p:tav>
                                      </p:tavLst>
                                    </p:anim>
                                    <p:anim calcmode="lin" valueType="num">
                                      <p:cBhvr>
                                        <p:cTn id="33" dur="1000" fill="hold"/>
                                        <p:tgtEl>
                                          <p:spTgt spid="1029"/>
                                        </p:tgtEl>
                                        <p:attrNameLst>
                                          <p:attrName>style.rotation</p:attrName>
                                        </p:attrNameLst>
                                      </p:cBhvr>
                                      <p:tavLst>
                                        <p:tav tm="0">
                                          <p:val>
                                            <p:fltVal val="90"/>
                                          </p:val>
                                        </p:tav>
                                        <p:tav tm="100000">
                                          <p:val>
                                            <p:fltVal val="0"/>
                                          </p:val>
                                        </p:tav>
                                      </p:tavLst>
                                    </p:anim>
                                    <p:animEffect transition="in" filter="fade">
                                      <p:cBhvr>
                                        <p:cTn id="34" dur="1000"/>
                                        <p:tgtEl>
                                          <p:spTgt spid="102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1030"/>
                                        </p:tgtEl>
                                        <p:attrNameLst>
                                          <p:attrName>style.visibility</p:attrName>
                                        </p:attrNameLst>
                                      </p:cBhvr>
                                      <p:to>
                                        <p:strVal val="visible"/>
                                      </p:to>
                                    </p:set>
                                    <p:anim calcmode="lin" valueType="num">
                                      <p:cBhvr>
                                        <p:cTn id="39" dur="1000" fill="hold"/>
                                        <p:tgtEl>
                                          <p:spTgt spid="1030"/>
                                        </p:tgtEl>
                                        <p:attrNameLst>
                                          <p:attrName>ppt_w</p:attrName>
                                        </p:attrNameLst>
                                      </p:cBhvr>
                                      <p:tavLst>
                                        <p:tav tm="0">
                                          <p:val>
                                            <p:fltVal val="0"/>
                                          </p:val>
                                        </p:tav>
                                        <p:tav tm="100000">
                                          <p:val>
                                            <p:strVal val="#ppt_w"/>
                                          </p:val>
                                        </p:tav>
                                      </p:tavLst>
                                    </p:anim>
                                    <p:anim calcmode="lin" valueType="num">
                                      <p:cBhvr>
                                        <p:cTn id="40" dur="1000" fill="hold"/>
                                        <p:tgtEl>
                                          <p:spTgt spid="1030"/>
                                        </p:tgtEl>
                                        <p:attrNameLst>
                                          <p:attrName>ppt_h</p:attrName>
                                        </p:attrNameLst>
                                      </p:cBhvr>
                                      <p:tavLst>
                                        <p:tav tm="0">
                                          <p:val>
                                            <p:fltVal val="0"/>
                                          </p:val>
                                        </p:tav>
                                        <p:tav tm="100000">
                                          <p:val>
                                            <p:strVal val="#ppt_h"/>
                                          </p:val>
                                        </p:tav>
                                      </p:tavLst>
                                    </p:anim>
                                    <p:anim calcmode="lin" valueType="num">
                                      <p:cBhvr>
                                        <p:cTn id="41" dur="1000" fill="hold"/>
                                        <p:tgtEl>
                                          <p:spTgt spid="1030"/>
                                        </p:tgtEl>
                                        <p:attrNameLst>
                                          <p:attrName>style.rotation</p:attrName>
                                        </p:attrNameLst>
                                      </p:cBhvr>
                                      <p:tavLst>
                                        <p:tav tm="0">
                                          <p:val>
                                            <p:fltVal val="90"/>
                                          </p:val>
                                        </p:tav>
                                        <p:tav tm="100000">
                                          <p:val>
                                            <p:fltVal val="0"/>
                                          </p:val>
                                        </p:tav>
                                      </p:tavLst>
                                    </p:anim>
                                    <p:animEffect transition="in" filter="fade">
                                      <p:cBhvr>
                                        <p:cTn id="42" dur="1000"/>
                                        <p:tgtEl>
                                          <p:spTgt spid="103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1031"/>
                                        </p:tgtEl>
                                        <p:attrNameLst>
                                          <p:attrName>style.visibility</p:attrName>
                                        </p:attrNameLst>
                                      </p:cBhvr>
                                      <p:to>
                                        <p:strVal val="visible"/>
                                      </p:to>
                                    </p:set>
                                    <p:anim calcmode="lin" valueType="num">
                                      <p:cBhvr>
                                        <p:cTn id="47" dur="1000" fill="hold"/>
                                        <p:tgtEl>
                                          <p:spTgt spid="1031"/>
                                        </p:tgtEl>
                                        <p:attrNameLst>
                                          <p:attrName>ppt_w</p:attrName>
                                        </p:attrNameLst>
                                      </p:cBhvr>
                                      <p:tavLst>
                                        <p:tav tm="0">
                                          <p:val>
                                            <p:fltVal val="0"/>
                                          </p:val>
                                        </p:tav>
                                        <p:tav tm="100000">
                                          <p:val>
                                            <p:strVal val="#ppt_w"/>
                                          </p:val>
                                        </p:tav>
                                      </p:tavLst>
                                    </p:anim>
                                    <p:anim calcmode="lin" valueType="num">
                                      <p:cBhvr>
                                        <p:cTn id="48" dur="1000" fill="hold"/>
                                        <p:tgtEl>
                                          <p:spTgt spid="1031"/>
                                        </p:tgtEl>
                                        <p:attrNameLst>
                                          <p:attrName>ppt_h</p:attrName>
                                        </p:attrNameLst>
                                      </p:cBhvr>
                                      <p:tavLst>
                                        <p:tav tm="0">
                                          <p:val>
                                            <p:fltVal val="0"/>
                                          </p:val>
                                        </p:tav>
                                        <p:tav tm="100000">
                                          <p:val>
                                            <p:strVal val="#ppt_h"/>
                                          </p:val>
                                        </p:tav>
                                      </p:tavLst>
                                    </p:anim>
                                    <p:anim calcmode="lin" valueType="num">
                                      <p:cBhvr>
                                        <p:cTn id="49" dur="1000" fill="hold"/>
                                        <p:tgtEl>
                                          <p:spTgt spid="1031"/>
                                        </p:tgtEl>
                                        <p:attrNameLst>
                                          <p:attrName>style.rotation</p:attrName>
                                        </p:attrNameLst>
                                      </p:cBhvr>
                                      <p:tavLst>
                                        <p:tav tm="0">
                                          <p:val>
                                            <p:fltVal val="90"/>
                                          </p:val>
                                        </p:tav>
                                        <p:tav tm="100000">
                                          <p:val>
                                            <p:fltVal val="0"/>
                                          </p:val>
                                        </p:tav>
                                      </p:tavLst>
                                    </p:anim>
                                    <p:animEffect transition="in" filter="fade">
                                      <p:cBhvr>
                                        <p:cTn id="50" dur="1000"/>
                                        <p:tgtEl>
                                          <p:spTgt spid="103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032"/>
                                        </p:tgtEl>
                                        <p:attrNameLst>
                                          <p:attrName>style.visibility</p:attrName>
                                        </p:attrNameLst>
                                      </p:cBhvr>
                                      <p:to>
                                        <p:strVal val="visible"/>
                                      </p:to>
                                    </p:set>
                                    <p:anim calcmode="lin" valueType="num">
                                      <p:cBhvr>
                                        <p:cTn id="55" dur="1000" fill="hold"/>
                                        <p:tgtEl>
                                          <p:spTgt spid="1032"/>
                                        </p:tgtEl>
                                        <p:attrNameLst>
                                          <p:attrName>ppt_w</p:attrName>
                                        </p:attrNameLst>
                                      </p:cBhvr>
                                      <p:tavLst>
                                        <p:tav tm="0">
                                          <p:val>
                                            <p:fltVal val="0"/>
                                          </p:val>
                                        </p:tav>
                                        <p:tav tm="100000">
                                          <p:val>
                                            <p:strVal val="#ppt_w"/>
                                          </p:val>
                                        </p:tav>
                                      </p:tavLst>
                                    </p:anim>
                                    <p:anim calcmode="lin" valueType="num">
                                      <p:cBhvr>
                                        <p:cTn id="56" dur="1000" fill="hold"/>
                                        <p:tgtEl>
                                          <p:spTgt spid="1032"/>
                                        </p:tgtEl>
                                        <p:attrNameLst>
                                          <p:attrName>ppt_h</p:attrName>
                                        </p:attrNameLst>
                                      </p:cBhvr>
                                      <p:tavLst>
                                        <p:tav tm="0">
                                          <p:val>
                                            <p:fltVal val="0"/>
                                          </p:val>
                                        </p:tav>
                                        <p:tav tm="100000">
                                          <p:val>
                                            <p:strVal val="#ppt_h"/>
                                          </p:val>
                                        </p:tav>
                                      </p:tavLst>
                                    </p:anim>
                                    <p:anim calcmode="lin" valueType="num">
                                      <p:cBhvr>
                                        <p:cTn id="57" dur="1000" fill="hold"/>
                                        <p:tgtEl>
                                          <p:spTgt spid="1032"/>
                                        </p:tgtEl>
                                        <p:attrNameLst>
                                          <p:attrName>style.rotation</p:attrName>
                                        </p:attrNameLst>
                                      </p:cBhvr>
                                      <p:tavLst>
                                        <p:tav tm="0">
                                          <p:val>
                                            <p:fltVal val="90"/>
                                          </p:val>
                                        </p:tav>
                                        <p:tav tm="100000">
                                          <p:val>
                                            <p:fltVal val="0"/>
                                          </p:val>
                                        </p:tav>
                                      </p:tavLst>
                                    </p:anim>
                                    <p:animEffect transition="in" filter="fade">
                                      <p:cBhvr>
                                        <p:cTn id="58" dur="1000"/>
                                        <p:tgtEl>
                                          <p:spTgt spid="1032"/>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1036"/>
                                        </p:tgtEl>
                                        <p:attrNameLst>
                                          <p:attrName>style.visibility</p:attrName>
                                        </p:attrNameLst>
                                      </p:cBhvr>
                                      <p:to>
                                        <p:strVal val="visible"/>
                                      </p:to>
                                    </p:set>
                                    <p:anim calcmode="lin" valueType="num">
                                      <p:cBhvr>
                                        <p:cTn id="63" dur="1000" fill="hold"/>
                                        <p:tgtEl>
                                          <p:spTgt spid="1036"/>
                                        </p:tgtEl>
                                        <p:attrNameLst>
                                          <p:attrName>ppt_w</p:attrName>
                                        </p:attrNameLst>
                                      </p:cBhvr>
                                      <p:tavLst>
                                        <p:tav tm="0">
                                          <p:val>
                                            <p:fltVal val="0"/>
                                          </p:val>
                                        </p:tav>
                                        <p:tav tm="100000">
                                          <p:val>
                                            <p:strVal val="#ppt_w"/>
                                          </p:val>
                                        </p:tav>
                                      </p:tavLst>
                                    </p:anim>
                                    <p:anim calcmode="lin" valueType="num">
                                      <p:cBhvr>
                                        <p:cTn id="64" dur="1000" fill="hold"/>
                                        <p:tgtEl>
                                          <p:spTgt spid="1036"/>
                                        </p:tgtEl>
                                        <p:attrNameLst>
                                          <p:attrName>ppt_h</p:attrName>
                                        </p:attrNameLst>
                                      </p:cBhvr>
                                      <p:tavLst>
                                        <p:tav tm="0">
                                          <p:val>
                                            <p:fltVal val="0"/>
                                          </p:val>
                                        </p:tav>
                                        <p:tav tm="100000">
                                          <p:val>
                                            <p:strVal val="#ppt_h"/>
                                          </p:val>
                                        </p:tav>
                                      </p:tavLst>
                                    </p:anim>
                                    <p:anim calcmode="lin" valueType="num">
                                      <p:cBhvr>
                                        <p:cTn id="65" dur="1000" fill="hold"/>
                                        <p:tgtEl>
                                          <p:spTgt spid="1036"/>
                                        </p:tgtEl>
                                        <p:attrNameLst>
                                          <p:attrName>style.rotation</p:attrName>
                                        </p:attrNameLst>
                                      </p:cBhvr>
                                      <p:tavLst>
                                        <p:tav tm="0">
                                          <p:val>
                                            <p:fltVal val="90"/>
                                          </p:val>
                                        </p:tav>
                                        <p:tav tm="100000">
                                          <p:val>
                                            <p:fltVal val="0"/>
                                          </p:val>
                                        </p:tav>
                                      </p:tavLst>
                                    </p:anim>
                                    <p:animEffect transition="in" filter="fade">
                                      <p:cBhvr>
                                        <p:cTn id="66" dur="1000"/>
                                        <p:tgtEl>
                                          <p:spTgt spid="1036"/>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iterate type="lt">
                                    <p:tmPct val="5000"/>
                                  </p:iterate>
                                  <p:childTnLst>
                                    <p:set>
                                      <p:cBhvr>
                                        <p:cTn id="70" dur="1" fill="hold">
                                          <p:stCondLst>
                                            <p:cond delay="0"/>
                                          </p:stCondLst>
                                        </p:cTn>
                                        <p:tgtEl>
                                          <p:spTgt spid="1035"/>
                                        </p:tgtEl>
                                        <p:attrNameLst>
                                          <p:attrName>style.visibility</p:attrName>
                                        </p:attrNameLst>
                                      </p:cBhvr>
                                      <p:to>
                                        <p:strVal val="visible"/>
                                      </p:to>
                                    </p:set>
                                    <p:anim calcmode="lin" valueType="num">
                                      <p:cBhvr>
                                        <p:cTn id="71" dur="1000" fill="hold"/>
                                        <p:tgtEl>
                                          <p:spTgt spid="1035"/>
                                        </p:tgtEl>
                                        <p:attrNameLst>
                                          <p:attrName>ppt_w</p:attrName>
                                        </p:attrNameLst>
                                      </p:cBhvr>
                                      <p:tavLst>
                                        <p:tav tm="0">
                                          <p:val>
                                            <p:fltVal val="0"/>
                                          </p:val>
                                        </p:tav>
                                        <p:tav tm="100000">
                                          <p:val>
                                            <p:strVal val="#ppt_w"/>
                                          </p:val>
                                        </p:tav>
                                      </p:tavLst>
                                    </p:anim>
                                    <p:anim calcmode="lin" valueType="num">
                                      <p:cBhvr>
                                        <p:cTn id="72" dur="1000" fill="hold"/>
                                        <p:tgtEl>
                                          <p:spTgt spid="1035"/>
                                        </p:tgtEl>
                                        <p:attrNameLst>
                                          <p:attrName>ppt_h</p:attrName>
                                        </p:attrNameLst>
                                      </p:cBhvr>
                                      <p:tavLst>
                                        <p:tav tm="0">
                                          <p:val>
                                            <p:fltVal val="0"/>
                                          </p:val>
                                        </p:tav>
                                        <p:tav tm="100000">
                                          <p:val>
                                            <p:strVal val="#ppt_h"/>
                                          </p:val>
                                        </p:tav>
                                      </p:tavLst>
                                    </p:anim>
                                    <p:anim calcmode="lin" valueType="num">
                                      <p:cBhvr>
                                        <p:cTn id="73" dur="1000" fill="hold"/>
                                        <p:tgtEl>
                                          <p:spTgt spid="1035"/>
                                        </p:tgtEl>
                                        <p:attrNameLst>
                                          <p:attrName>style.rotation</p:attrName>
                                        </p:attrNameLst>
                                      </p:cBhvr>
                                      <p:tavLst>
                                        <p:tav tm="0">
                                          <p:val>
                                            <p:fltVal val="90"/>
                                          </p:val>
                                        </p:tav>
                                        <p:tav tm="100000">
                                          <p:val>
                                            <p:fltVal val="0"/>
                                          </p:val>
                                        </p:tav>
                                      </p:tavLst>
                                    </p:anim>
                                    <p:animEffect transition="in" filter="fade">
                                      <p:cBhvr>
                                        <p:cTn id="74" dur="1000"/>
                                        <p:tgtEl>
                                          <p:spTgt spid="1035"/>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iterate type="lt">
                                    <p:tmPct val="5000"/>
                                  </p:iterate>
                                  <p:childTnLst>
                                    <p:set>
                                      <p:cBhvr>
                                        <p:cTn id="78" dur="1" fill="hold">
                                          <p:stCondLst>
                                            <p:cond delay="0"/>
                                          </p:stCondLst>
                                        </p:cTn>
                                        <p:tgtEl>
                                          <p:spTgt spid="1034"/>
                                        </p:tgtEl>
                                        <p:attrNameLst>
                                          <p:attrName>style.visibility</p:attrName>
                                        </p:attrNameLst>
                                      </p:cBhvr>
                                      <p:to>
                                        <p:strVal val="visible"/>
                                      </p:to>
                                    </p:set>
                                    <p:anim calcmode="lin" valueType="num">
                                      <p:cBhvr>
                                        <p:cTn id="79" dur="1000" fill="hold"/>
                                        <p:tgtEl>
                                          <p:spTgt spid="1034"/>
                                        </p:tgtEl>
                                        <p:attrNameLst>
                                          <p:attrName>ppt_w</p:attrName>
                                        </p:attrNameLst>
                                      </p:cBhvr>
                                      <p:tavLst>
                                        <p:tav tm="0">
                                          <p:val>
                                            <p:fltVal val="0"/>
                                          </p:val>
                                        </p:tav>
                                        <p:tav tm="100000">
                                          <p:val>
                                            <p:strVal val="#ppt_w"/>
                                          </p:val>
                                        </p:tav>
                                      </p:tavLst>
                                    </p:anim>
                                    <p:anim calcmode="lin" valueType="num">
                                      <p:cBhvr>
                                        <p:cTn id="80" dur="1000" fill="hold"/>
                                        <p:tgtEl>
                                          <p:spTgt spid="1034"/>
                                        </p:tgtEl>
                                        <p:attrNameLst>
                                          <p:attrName>ppt_h</p:attrName>
                                        </p:attrNameLst>
                                      </p:cBhvr>
                                      <p:tavLst>
                                        <p:tav tm="0">
                                          <p:val>
                                            <p:fltVal val="0"/>
                                          </p:val>
                                        </p:tav>
                                        <p:tav tm="100000">
                                          <p:val>
                                            <p:strVal val="#ppt_h"/>
                                          </p:val>
                                        </p:tav>
                                      </p:tavLst>
                                    </p:anim>
                                    <p:anim calcmode="lin" valueType="num">
                                      <p:cBhvr>
                                        <p:cTn id="81" dur="1000" fill="hold"/>
                                        <p:tgtEl>
                                          <p:spTgt spid="1034"/>
                                        </p:tgtEl>
                                        <p:attrNameLst>
                                          <p:attrName>style.rotation</p:attrName>
                                        </p:attrNameLst>
                                      </p:cBhvr>
                                      <p:tavLst>
                                        <p:tav tm="0">
                                          <p:val>
                                            <p:fltVal val="90"/>
                                          </p:val>
                                        </p:tav>
                                        <p:tav tm="100000">
                                          <p:val>
                                            <p:fltVal val="0"/>
                                          </p:val>
                                        </p:tav>
                                      </p:tavLst>
                                    </p:anim>
                                    <p:animEffect transition="in" filter="fade">
                                      <p:cBhvr>
                                        <p:cTn id="82" dur="1000"/>
                                        <p:tgtEl>
                                          <p:spTgt spid="1034"/>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iterate type="lt">
                                    <p:tmPct val="5000"/>
                                  </p:iterate>
                                  <p:childTnLst>
                                    <p:set>
                                      <p:cBhvr>
                                        <p:cTn id="86" dur="1" fill="hold">
                                          <p:stCondLst>
                                            <p:cond delay="0"/>
                                          </p:stCondLst>
                                        </p:cTn>
                                        <p:tgtEl>
                                          <p:spTgt spid="1037"/>
                                        </p:tgtEl>
                                        <p:attrNameLst>
                                          <p:attrName>style.visibility</p:attrName>
                                        </p:attrNameLst>
                                      </p:cBhvr>
                                      <p:to>
                                        <p:strVal val="visible"/>
                                      </p:to>
                                    </p:set>
                                    <p:anim calcmode="lin" valueType="num">
                                      <p:cBhvr>
                                        <p:cTn id="87" dur="1000" fill="hold"/>
                                        <p:tgtEl>
                                          <p:spTgt spid="1037"/>
                                        </p:tgtEl>
                                        <p:attrNameLst>
                                          <p:attrName>ppt_w</p:attrName>
                                        </p:attrNameLst>
                                      </p:cBhvr>
                                      <p:tavLst>
                                        <p:tav tm="0">
                                          <p:val>
                                            <p:fltVal val="0"/>
                                          </p:val>
                                        </p:tav>
                                        <p:tav tm="100000">
                                          <p:val>
                                            <p:strVal val="#ppt_w"/>
                                          </p:val>
                                        </p:tav>
                                      </p:tavLst>
                                    </p:anim>
                                    <p:anim calcmode="lin" valueType="num">
                                      <p:cBhvr>
                                        <p:cTn id="88" dur="1000" fill="hold"/>
                                        <p:tgtEl>
                                          <p:spTgt spid="1037"/>
                                        </p:tgtEl>
                                        <p:attrNameLst>
                                          <p:attrName>ppt_h</p:attrName>
                                        </p:attrNameLst>
                                      </p:cBhvr>
                                      <p:tavLst>
                                        <p:tav tm="0">
                                          <p:val>
                                            <p:fltVal val="0"/>
                                          </p:val>
                                        </p:tav>
                                        <p:tav tm="100000">
                                          <p:val>
                                            <p:strVal val="#ppt_h"/>
                                          </p:val>
                                        </p:tav>
                                      </p:tavLst>
                                    </p:anim>
                                    <p:anim calcmode="lin" valueType="num">
                                      <p:cBhvr>
                                        <p:cTn id="89" dur="1000" fill="hold"/>
                                        <p:tgtEl>
                                          <p:spTgt spid="1037"/>
                                        </p:tgtEl>
                                        <p:attrNameLst>
                                          <p:attrName>style.rotation</p:attrName>
                                        </p:attrNameLst>
                                      </p:cBhvr>
                                      <p:tavLst>
                                        <p:tav tm="0">
                                          <p:val>
                                            <p:fltVal val="90"/>
                                          </p:val>
                                        </p:tav>
                                        <p:tav tm="100000">
                                          <p:val>
                                            <p:fltVal val="0"/>
                                          </p:val>
                                        </p:tav>
                                      </p:tavLst>
                                    </p:anim>
                                    <p:animEffect transition="in" filter="fade">
                                      <p:cBhvr>
                                        <p:cTn id="90" dur="1000"/>
                                        <p:tgtEl>
                                          <p:spTgt spid="1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3 Slayt Numarası Yer Tutucusu"/>
          <p:cNvSpPr txBox="1">
            <a:spLocks noGrp="1"/>
          </p:cNvSpPr>
          <p:nvPr/>
        </p:nvSpPr>
        <p:spPr bwMode="auto">
          <a:xfrm>
            <a:off x="7605713" y="6329363"/>
            <a:ext cx="1397000" cy="457200"/>
          </a:xfrm>
          <a:prstGeom prst="rect">
            <a:avLst/>
          </a:prstGeom>
          <a:noFill/>
          <a:ln w="9525">
            <a:noFill/>
            <a:miter lim="800000"/>
            <a:headEnd/>
            <a:tailEnd/>
          </a:ln>
        </p:spPr>
        <p:txBody>
          <a:bodyPr anchor="b"/>
          <a:lstStyle/>
          <a:p>
            <a:pPr algn="r" eaLnBrk="0" hangingPunct="0">
              <a:spcBef>
                <a:spcPct val="50000"/>
              </a:spcBef>
            </a:pPr>
            <a:fld id="{70056B4D-F621-4846-B7C7-0ACF5AA82944}" type="slidenum">
              <a:rPr lang="tr-TR" sz="1400">
                <a:solidFill>
                  <a:schemeClr val="bg2"/>
                </a:solidFill>
                <a:latin typeface="Arial" pitchFamily="34" charset="0"/>
              </a:rPr>
              <a:pPr algn="r" eaLnBrk="0" hangingPunct="0">
                <a:spcBef>
                  <a:spcPct val="50000"/>
                </a:spcBef>
              </a:pPr>
              <a:t>25</a:t>
            </a:fld>
            <a:endParaRPr lang="tr-TR" sz="1400">
              <a:solidFill>
                <a:schemeClr val="bg2"/>
              </a:solidFill>
              <a:latin typeface="Arial" pitchFamily="34" charset="0"/>
            </a:endParaRPr>
          </a:p>
        </p:txBody>
      </p:sp>
      <p:grpSp>
        <p:nvGrpSpPr>
          <p:cNvPr id="2" name="6 Grup"/>
          <p:cNvGrpSpPr/>
          <p:nvPr/>
        </p:nvGrpSpPr>
        <p:grpSpPr>
          <a:xfrm>
            <a:off x="1285851" y="1000108"/>
            <a:ext cx="6572297"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Özel Yapılar Yapı Denetim Sistemi  (YDS)</a:t>
              </a:r>
              <a:endParaRPr lang="tr-TR" sz="2000" b="1" dirty="0">
                <a:solidFill>
                  <a:schemeClr val="tx2"/>
                </a:solidFill>
                <a:latin typeface="Times New Roman" pitchFamily="18" charset="0"/>
                <a:cs typeface="Times New Roman" pitchFamily="18" charset="0"/>
              </a:endParaRPr>
            </a:p>
          </p:txBody>
        </p:sp>
      </p:grpSp>
      <p:pic>
        <p:nvPicPr>
          <p:cNvPr id="11" name="Picture 4"/>
          <p:cNvPicPr>
            <a:picLocks noChangeAspect="1" noChangeArrowheads="1"/>
          </p:cNvPicPr>
          <p:nvPr/>
        </p:nvPicPr>
        <p:blipFill>
          <a:blip r:embed="rId3" cstate="print"/>
          <a:srcRect l="10089" t="2531" r="12421" b="12688"/>
          <a:stretch>
            <a:fillRect/>
          </a:stretch>
        </p:blipFill>
        <p:spPr bwMode="auto">
          <a:xfrm>
            <a:off x="571500" y="1700809"/>
            <a:ext cx="7847013" cy="4813696"/>
          </a:xfrm>
          <a:prstGeom prst="rect">
            <a:avLst/>
          </a:prstGeom>
          <a:ln>
            <a:noFill/>
          </a:ln>
          <a:effectLst>
            <a:outerShdw blurRad="292100" dist="139700" dir="2700000" algn="tl" rotWithShape="0">
              <a:srgbClr val="333333">
                <a:alpha val="65000"/>
              </a:srgbClr>
            </a:outerShdw>
          </a:effectLst>
        </p:spPr>
      </p:pic>
      <p:sp>
        <p:nvSpPr>
          <p:cNvPr id="12" name="11 Dikdörtgen"/>
          <p:cNvSpPr/>
          <p:nvPr/>
        </p:nvSpPr>
        <p:spPr>
          <a:xfrm>
            <a:off x="2555776" y="3146974"/>
            <a:ext cx="5904656" cy="2185214"/>
          </a:xfrm>
          <a:prstGeom prst="rect">
            <a:avLst/>
          </a:prstGeom>
          <a:solidFill>
            <a:schemeClr val="accent3">
              <a:lumMod val="75000"/>
            </a:schemeClr>
          </a:solidFill>
          <a:scene3d>
            <a:camera prst="orthographicFront"/>
            <a:lightRig rig="threePt" dir="t"/>
          </a:scene3d>
          <a:sp3d>
            <a:bevelT/>
          </a:sp3d>
        </p:spPr>
        <p:txBody>
          <a:bodyPr wrap="square">
            <a:spAutoFit/>
          </a:bodyPr>
          <a:lstStyle/>
          <a:p>
            <a:pPr eaLnBrk="0" fontAlgn="auto" hangingPunct="0">
              <a:spcBef>
                <a:spcPct val="20000"/>
              </a:spcBef>
              <a:spcAft>
                <a:spcPts val="0"/>
              </a:spcAft>
              <a:buClr>
                <a:schemeClr val="accent2"/>
              </a:buClr>
              <a:buSzPct val="75000"/>
              <a:buFont typeface="Wingdings" pitchFamily="2" charset="2"/>
              <a:buNone/>
              <a:defRPr/>
            </a:pPr>
            <a:r>
              <a:rPr kumimoji="1" lang="tr-TR" sz="2000" b="1" u="sng" dirty="0" smtClean="0">
                <a:latin typeface="Times New Roman" pitchFamily="18" charset="0"/>
                <a:cs typeface="Times New Roman" pitchFamily="18" charset="0"/>
              </a:rPr>
              <a:t>Yapı </a:t>
            </a:r>
            <a:r>
              <a:rPr kumimoji="1" lang="tr-TR" sz="2000" b="1" u="sng" dirty="0">
                <a:latin typeface="Times New Roman" pitchFamily="18" charset="0"/>
                <a:cs typeface="Times New Roman" pitchFamily="18" charset="0"/>
              </a:rPr>
              <a:t>Denetim Komisyonu Başkanlığına ait bir web sitesi </a:t>
            </a:r>
            <a:r>
              <a:rPr kumimoji="1" lang="tr-TR" sz="2000" b="1" u="sng" dirty="0" smtClean="0">
                <a:latin typeface="Times New Roman" pitchFamily="18" charset="0"/>
                <a:cs typeface="Times New Roman" pitchFamily="18" charset="0"/>
              </a:rPr>
              <a:t>dir.</a:t>
            </a:r>
          </a:p>
          <a:p>
            <a:pPr eaLnBrk="0" fontAlgn="auto" hangingPunct="0">
              <a:spcBef>
                <a:spcPct val="20000"/>
              </a:spcBef>
              <a:spcAft>
                <a:spcPts val="0"/>
              </a:spcAft>
              <a:buClr>
                <a:schemeClr val="accent2"/>
              </a:buClr>
              <a:buSzPct val="75000"/>
              <a:buFont typeface="Wingdings" pitchFamily="2" charset="2"/>
              <a:buNone/>
              <a:defRPr/>
            </a:pPr>
            <a:r>
              <a:rPr kumimoji="1" lang="tr-TR" sz="2000" b="1" dirty="0" smtClean="0">
                <a:latin typeface="Times New Roman" pitchFamily="18" charset="0"/>
                <a:cs typeface="Times New Roman" pitchFamily="18" charset="0"/>
              </a:rPr>
              <a:t>Bu </a:t>
            </a:r>
            <a:r>
              <a:rPr kumimoji="1" lang="tr-TR" sz="2000" b="1" dirty="0">
                <a:latin typeface="Times New Roman" pitchFamily="18" charset="0"/>
                <a:cs typeface="Times New Roman" pitchFamily="18" charset="0"/>
              </a:rPr>
              <a:t>web </a:t>
            </a:r>
            <a:r>
              <a:rPr kumimoji="1" lang="tr-TR" sz="2000" b="1" dirty="0" smtClean="0">
                <a:latin typeface="Times New Roman" pitchFamily="18" charset="0"/>
                <a:cs typeface="Times New Roman" pitchFamily="18" charset="0"/>
              </a:rPr>
              <a:t>sitesi;</a:t>
            </a:r>
          </a:p>
          <a:p>
            <a:pPr eaLnBrk="0" fontAlgn="auto" hangingPunct="0">
              <a:spcBef>
                <a:spcPct val="20000"/>
              </a:spcBef>
              <a:spcAft>
                <a:spcPts val="0"/>
              </a:spcAft>
              <a:buClr>
                <a:schemeClr val="accent2"/>
              </a:buClr>
              <a:buSzPct val="75000"/>
              <a:buFont typeface="Arial" pitchFamily="34" charset="0"/>
              <a:buChar char="•"/>
              <a:defRPr/>
            </a:pPr>
            <a:r>
              <a:rPr kumimoji="1" lang="tr-TR" sz="2000" dirty="0" smtClean="0">
                <a:latin typeface="Times New Roman" pitchFamily="18" charset="0"/>
                <a:cs typeface="Times New Roman" pitchFamily="18" charset="0"/>
              </a:rPr>
              <a:t>Yapı </a:t>
            </a:r>
            <a:r>
              <a:rPr kumimoji="1" lang="tr-TR" sz="2000" dirty="0">
                <a:latin typeface="Times New Roman" pitchFamily="18" charset="0"/>
                <a:cs typeface="Times New Roman" pitchFamily="18" charset="0"/>
              </a:rPr>
              <a:t>Denetim </a:t>
            </a:r>
            <a:r>
              <a:rPr kumimoji="1" lang="tr-TR" sz="2000" dirty="0" smtClean="0">
                <a:latin typeface="Times New Roman" pitchFamily="18" charset="0"/>
                <a:cs typeface="Times New Roman" pitchFamily="18" charset="0"/>
              </a:rPr>
              <a:t>Platformu,</a:t>
            </a:r>
          </a:p>
          <a:p>
            <a:pPr eaLnBrk="0" fontAlgn="auto" hangingPunct="0">
              <a:spcBef>
                <a:spcPct val="20000"/>
              </a:spcBef>
              <a:spcAft>
                <a:spcPts val="0"/>
              </a:spcAft>
              <a:buClr>
                <a:schemeClr val="accent2"/>
              </a:buClr>
              <a:buSzPct val="75000"/>
              <a:buFont typeface="Arial" pitchFamily="34" charset="0"/>
              <a:buChar char="•"/>
              <a:defRPr/>
            </a:pPr>
            <a:r>
              <a:rPr kumimoji="1" lang="tr-TR" sz="2000" dirty="0" smtClean="0">
                <a:latin typeface="Times New Roman" pitchFamily="18" charset="0"/>
                <a:cs typeface="Times New Roman" pitchFamily="18" charset="0"/>
              </a:rPr>
              <a:t> </a:t>
            </a:r>
            <a:r>
              <a:rPr kumimoji="1" lang="tr-TR" sz="2000" dirty="0">
                <a:latin typeface="Times New Roman" pitchFamily="18" charset="0"/>
                <a:cs typeface="Times New Roman" pitchFamily="18" charset="0"/>
              </a:rPr>
              <a:t>Yapı Denetim </a:t>
            </a:r>
            <a:r>
              <a:rPr kumimoji="1" lang="tr-TR" sz="2000" dirty="0" smtClean="0">
                <a:latin typeface="Times New Roman" pitchFamily="18" charset="0"/>
                <a:cs typeface="Times New Roman" pitchFamily="18" charset="0"/>
              </a:rPr>
              <a:t>Sistemi</a:t>
            </a:r>
          </a:p>
          <a:p>
            <a:pPr eaLnBrk="0" fontAlgn="auto" hangingPunct="0">
              <a:spcBef>
                <a:spcPct val="20000"/>
              </a:spcBef>
              <a:spcAft>
                <a:spcPts val="0"/>
              </a:spcAft>
              <a:buClr>
                <a:schemeClr val="accent2"/>
              </a:buClr>
              <a:buSzPct val="75000"/>
              <a:defRPr/>
            </a:pPr>
            <a:r>
              <a:rPr kumimoji="1" lang="tr-TR" sz="2000" dirty="0" smtClean="0">
                <a:latin typeface="Times New Roman" pitchFamily="18" charset="0"/>
                <a:cs typeface="Times New Roman" pitchFamily="18" charset="0"/>
              </a:rPr>
              <a:t>olmak </a:t>
            </a:r>
            <a:r>
              <a:rPr kumimoji="1" lang="tr-TR" sz="2000" dirty="0">
                <a:latin typeface="Times New Roman" pitchFamily="18" charset="0"/>
                <a:cs typeface="Times New Roman" pitchFamily="18" charset="0"/>
              </a:rPr>
              <a:t>üzere iki bileşenden oluşmaktadır.</a:t>
            </a:r>
          </a:p>
        </p:txBody>
      </p:sp>
      <p:sp>
        <p:nvSpPr>
          <p:cNvPr id="13" name="14 Şeritli Sağ Ok"/>
          <p:cNvSpPr/>
          <p:nvPr/>
        </p:nvSpPr>
        <p:spPr bwMode="auto">
          <a:xfrm>
            <a:off x="214313" y="3857625"/>
            <a:ext cx="571500" cy="357188"/>
          </a:xfrm>
          <a:prstGeom prst="stripedRightArrow">
            <a:avLst/>
          </a:prstGeom>
          <a:solidFill>
            <a:srgbClr val="FFC000"/>
          </a:solidFill>
          <a:ln w="12700" cap="sq" cmpd="sng" algn="ctr">
            <a:solidFill>
              <a:schemeClr val="tx1"/>
            </a:solidFill>
            <a:prstDash val="solid"/>
            <a:round/>
            <a:headEnd type="none" w="med" len="med"/>
            <a:tailEnd type="none" w="med" len="med"/>
          </a:ln>
          <a:effectLst/>
        </p:spPr>
        <p:txBody>
          <a:bodyPr wrap="none" anchor="ctr"/>
          <a:lstStyle/>
          <a:p>
            <a:pPr>
              <a:defRPr/>
            </a:pPr>
            <a:endParaRPr lang="tr-TR"/>
          </a:p>
        </p:txBody>
      </p:sp>
      <p:sp>
        <p:nvSpPr>
          <p:cNvPr id="14" name="15 Şeritli Sağ Ok"/>
          <p:cNvSpPr/>
          <p:nvPr/>
        </p:nvSpPr>
        <p:spPr bwMode="auto">
          <a:xfrm>
            <a:off x="214313" y="4429125"/>
            <a:ext cx="571500" cy="357188"/>
          </a:xfrm>
          <a:prstGeom prst="stripedRightArrow">
            <a:avLst/>
          </a:prstGeom>
          <a:solidFill>
            <a:srgbClr val="0070C0"/>
          </a:solidFill>
          <a:ln w="12700" cap="sq" cmpd="sng" algn="ctr">
            <a:solidFill>
              <a:schemeClr val="tx1"/>
            </a:solidFill>
            <a:prstDash val="solid"/>
            <a:round/>
            <a:headEnd type="none" w="med" len="med"/>
            <a:tailEnd type="none" w="med" len="med"/>
          </a:ln>
          <a:effectLst/>
        </p:spPr>
        <p:txBody>
          <a:bodyPr wrap="none" anchor="ctr"/>
          <a:lstStyle/>
          <a:p>
            <a:pPr>
              <a:defRPr/>
            </a:pPr>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6 Grup"/>
          <p:cNvGrpSpPr/>
          <p:nvPr/>
        </p:nvGrpSpPr>
        <p:grpSpPr>
          <a:xfrm>
            <a:off x="1285851" y="1000108"/>
            <a:ext cx="6572297"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Özel Yapılar Yapı Denetim Sistemi  (YDS)</a:t>
              </a:r>
              <a:endParaRPr lang="tr-TR" sz="2000" b="1" dirty="0">
                <a:solidFill>
                  <a:schemeClr val="tx2"/>
                </a:solidFill>
                <a:latin typeface="Times New Roman" pitchFamily="18" charset="0"/>
                <a:cs typeface="Times New Roman" pitchFamily="18" charset="0"/>
              </a:endParaRPr>
            </a:p>
          </p:txBody>
        </p:sp>
      </p:grpSp>
      <p:sp>
        <p:nvSpPr>
          <p:cNvPr id="13" name="Rounded Rectangle 12"/>
          <p:cNvSpPr/>
          <p:nvPr/>
        </p:nvSpPr>
        <p:spPr>
          <a:xfrm>
            <a:off x="179512" y="1484784"/>
            <a:ext cx="8784976" cy="432048"/>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tr-TR" sz="2400" b="1" dirty="0" smtClean="0">
                <a:solidFill>
                  <a:schemeClr val="tx1"/>
                </a:solidFill>
              </a:rPr>
              <a:t>YDS  İSTATİSTİKLER</a:t>
            </a:r>
            <a:endParaRPr lang="tr-TR" sz="2400" b="1" dirty="0">
              <a:solidFill>
                <a:schemeClr val="tx1"/>
              </a:solidFill>
            </a:endParaRPr>
          </a:p>
        </p:txBody>
      </p:sp>
      <p:pic>
        <p:nvPicPr>
          <p:cNvPr id="10" name="Picture 2"/>
          <p:cNvPicPr>
            <a:picLocks noChangeAspect="1" noChangeArrowheads="1"/>
          </p:cNvPicPr>
          <p:nvPr/>
        </p:nvPicPr>
        <p:blipFill>
          <a:blip r:embed="rId3" cstate="print"/>
          <a:srcRect/>
          <a:stretch>
            <a:fillRect/>
          </a:stretch>
        </p:blipFill>
        <p:spPr bwMode="auto">
          <a:xfrm>
            <a:off x="294500" y="2118342"/>
            <a:ext cx="8568952" cy="452524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3 Slayt Numarası Yer Tutucusu"/>
          <p:cNvSpPr txBox="1">
            <a:spLocks noGrp="1"/>
          </p:cNvSpPr>
          <p:nvPr/>
        </p:nvSpPr>
        <p:spPr bwMode="auto">
          <a:xfrm>
            <a:off x="7605713" y="6329363"/>
            <a:ext cx="1397000" cy="457200"/>
          </a:xfrm>
          <a:prstGeom prst="rect">
            <a:avLst/>
          </a:prstGeom>
          <a:noFill/>
          <a:ln w="9525">
            <a:noFill/>
            <a:miter lim="800000"/>
            <a:headEnd/>
            <a:tailEnd/>
          </a:ln>
        </p:spPr>
        <p:txBody>
          <a:bodyPr anchor="b"/>
          <a:lstStyle/>
          <a:p>
            <a:pPr algn="r" eaLnBrk="0" hangingPunct="0">
              <a:spcBef>
                <a:spcPct val="50000"/>
              </a:spcBef>
            </a:pPr>
            <a:fld id="{70056B4D-F621-4846-B7C7-0ACF5AA82944}" type="slidenum">
              <a:rPr lang="tr-TR" sz="1400">
                <a:solidFill>
                  <a:schemeClr val="bg2"/>
                </a:solidFill>
                <a:latin typeface="Arial" pitchFamily="34" charset="0"/>
              </a:rPr>
              <a:pPr algn="r" eaLnBrk="0" hangingPunct="0">
                <a:spcBef>
                  <a:spcPct val="50000"/>
                </a:spcBef>
              </a:pPr>
              <a:t>27</a:t>
            </a:fld>
            <a:endParaRPr lang="tr-TR" sz="1400">
              <a:solidFill>
                <a:schemeClr val="bg2"/>
              </a:solidFill>
              <a:latin typeface="Arial" pitchFamily="34" charset="0"/>
            </a:endParaRPr>
          </a:p>
        </p:txBody>
      </p:sp>
      <p:graphicFrame>
        <p:nvGraphicFramePr>
          <p:cNvPr id="5" name="4 Tablo"/>
          <p:cNvGraphicFramePr>
            <a:graphicFrameLocks noGrp="1"/>
          </p:cNvGraphicFramePr>
          <p:nvPr/>
        </p:nvGraphicFramePr>
        <p:xfrm>
          <a:off x="357188" y="1609144"/>
          <a:ext cx="8391275" cy="4988208"/>
        </p:xfrm>
        <a:graphic>
          <a:graphicData uri="http://schemas.openxmlformats.org/drawingml/2006/table">
            <a:tbl>
              <a:tblPr firstRow="1" firstCol="1" lastRow="1" bandRow="1">
                <a:tableStyleId>{F5AB1C69-6EDB-4FF4-983F-18BD219EF322}</a:tableStyleId>
              </a:tblPr>
              <a:tblGrid>
                <a:gridCol w="1659814"/>
                <a:gridCol w="1014330"/>
                <a:gridCol w="1475389"/>
                <a:gridCol w="1106541"/>
                <a:gridCol w="1014330"/>
                <a:gridCol w="1014330"/>
                <a:gridCol w="1106541"/>
              </a:tblGrid>
              <a:tr h="217454">
                <a:tc>
                  <a:txBody>
                    <a:bodyPr/>
                    <a:lstStyle/>
                    <a:p>
                      <a:pPr algn="ctr" fontAlgn="b"/>
                      <a:r>
                        <a:rPr lang="tr-TR" sz="1200" u="none" strike="noStrike" dirty="0"/>
                        <a:t>İL</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a:t>YİBF ADET</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a:t>DENETLENEN ALAN (m2)</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a:t>YDK SAYISI</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a:t>DENETÇİ SAYISI</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smtClean="0"/>
                        <a:t>KE</a:t>
                      </a:r>
                    </a:p>
                    <a:p>
                      <a:pPr algn="ctr" fontAlgn="b"/>
                      <a:r>
                        <a:rPr lang="tr-TR" sz="1200" u="none" strike="noStrike" dirty="0" smtClean="0"/>
                        <a:t>SAYISI</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ctr" fontAlgn="b"/>
                      <a:r>
                        <a:rPr lang="tr-TR" sz="1200" u="none" strike="noStrike" dirty="0"/>
                        <a:t>YKE </a:t>
                      </a:r>
                      <a:endParaRPr lang="tr-TR" sz="1200" u="none" strike="noStrike" dirty="0" smtClean="0"/>
                    </a:p>
                    <a:p>
                      <a:pPr algn="ctr" fontAlgn="b"/>
                      <a:r>
                        <a:rPr lang="tr-TR" sz="1200" u="none" strike="noStrike" dirty="0" smtClean="0"/>
                        <a:t>SAYISI</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r>
              <a:tr h="217454">
                <a:tc>
                  <a:txBody>
                    <a:bodyPr/>
                    <a:lstStyle/>
                    <a:p>
                      <a:pPr algn="l" fontAlgn="b"/>
                      <a:r>
                        <a:rPr lang="tr-TR" sz="1200" u="none" strike="noStrike" dirty="0"/>
                        <a:t>ADANA</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2,909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6,059,305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490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505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ANKARA</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17,978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42,981,075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180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3,667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3,188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11</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ANTALYA</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9,389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13,309,889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927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1,237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dirty="0"/>
                        <a:t>AYDIN</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dirty="0"/>
                        <a:t>4,856</a:t>
                      </a:r>
                      <a:endParaRPr lang="tr-TR" sz="1000" b="1" i="0" u="none" strike="noStrike" dirty="0">
                        <a:solidFill>
                          <a:schemeClr val="bg1"/>
                        </a:solidFill>
                        <a:latin typeface="Arial Tur"/>
                      </a:endParaRPr>
                    </a:p>
                  </a:txBody>
                  <a:tcPr marL="9525" marR="9525" marT="9525" marB="0" anchor="b"/>
                </a:tc>
                <a:tc>
                  <a:txBody>
                    <a:bodyPr/>
                    <a:lstStyle/>
                    <a:p>
                      <a:pPr algn="r" fontAlgn="b"/>
                      <a:r>
                        <a:rPr lang="tr-TR" sz="1000" u="none" strike="noStrike"/>
                        <a:t>5,582,307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298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354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BALIKESIR</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6,192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4,611,336</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287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289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BOLU</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1,114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1,145,605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71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BURSA</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10,156</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13,630,131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727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893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31</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ÇANAKKALE</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2,448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2,288,479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102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DENIZLI</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4,737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4,221,465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260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372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dirty="0"/>
                        <a:t>DÜZCE</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1,237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1,262,443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87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11</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ESKISEHIR</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4,635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4,606,793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271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380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GAZIANTEP</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2,301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5,443,097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16</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214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280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0</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HATAY</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4,125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4,444,353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235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278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11</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ISTANBUL</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50,165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88,173,532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267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5,018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dirty="0" smtClean="0"/>
                        <a:t>5,070</a:t>
                      </a:r>
                      <a:endParaRPr lang="tr-TR" sz="1000" b="1" i="0" u="none" strike="noStrike" dirty="0">
                        <a:solidFill>
                          <a:schemeClr val="bg1"/>
                        </a:solidFill>
                        <a:latin typeface="Arial Tur"/>
                      </a:endParaRPr>
                    </a:p>
                  </a:txBody>
                  <a:tcPr marL="9525" marR="9525" marT="9525" marB="0" anchor="b"/>
                </a:tc>
                <a:tc>
                  <a:txBody>
                    <a:bodyPr/>
                    <a:lstStyle/>
                    <a:p>
                      <a:pPr algn="r" fontAlgn="b"/>
                      <a:r>
                        <a:rPr lang="tr-TR" sz="1000" u="none" strike="noStrike"/>
                        <a:t>35</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IZMIR</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14,817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15,080,953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1,277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1,315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dirty="0"/>
                        <a:t>35</a:t>
                      </a:r>
                      <a:endParaRPr lang="tr-TR" sz="1000" b="1" i="0" u="none" strike="noStrike" dirty="0">
                        <a:solidFill>
                          <a:schemeClr val="bg1"/>
                        </a:solidFill>
                        <a:latin typeface="Arial Tur"/>
                      </a:endParaRPr>
                    </a:p>
                  </a:txBody>
                  <a:tcPr marL="9525" marR="9525" marT="9525" marB="0" anchor="b"/>
                </a:tc>
              </a:tr>
              <a:tr h="217454">
                <a:tc>
                  <a:txBody>
                    <a:bodyPr/>
                    <a:lstStyle/>
                    <a:p>
                      <a:pPr algn="l" fontAlgn="b"/>
                      <a:r>
                        <a:rPr lang="tr-TR" sz="1200" u="none" strike="noStrike"/>
                        <a:t>KOCAELI</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11,845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12,452,344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625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749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33</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SAKARYA</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4,547</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3,831,182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225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281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28</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TEKIRDAG</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8,115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8,509,533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23</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316</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404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27</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a:t>YALOVA</a:t>
                      </a:r>
                      <a:endParaRPr lang="tr-TR" sz="1200" b="1" i="0" u="none" strike="noStrike">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1,265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1,266,972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62</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75</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6</a:t>
                      </a:r>
                      <a:endParaRPr lang="tr-TR" sz="1000" b="1" i="0" u="none" strike="noStrike">
                        <a:solidFill>
                          <a:schemeClr val="bg1"/>
                        </a:solidFill>
                        <a:latin typeface="Arial Tur"/>
                      </a:endParaRPr>
                    </a:p>
                  </a:txBody>
                  <a:tcPr marL="9525" marR="9525" marT="9525" marB="0" anchor="b"/>
                </a:tc>
              </a:tr>
              <a:tr h="217454">
                <a:tc>
                  <a:txBody>
                    <a:bodyPr/>
                    <a:lstStyle/>
                    <a:p>
                      <a:pPr algn="l" fontAlgn="b"/>
                      <a:r>
                        <a:rPr lang="tr-TR" sz="1200" u="none" strike="noStrike" dirty="0"/>
                        <a:t>DIGER</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dirty="0" smtClean="0"/>
                        <a:t>0</a:t>
                      </a:r>
                      <a:endParaRPr lang="tr-TR" sz="1000" b="1" i="0" u="none" strike="noStrike" dirty="0">
                        <a:solidFill>
                          <a:schemeClr val="bg1"/>
                        </a:solidFill>
                        <a:latin typeface="Arial Tur"/>
                      </a:endParaRPr>
                    </a:p>
                  </a:txBody>
                  <a:tcPr marL="9525" marR="9525" marT="9525" marB="0" anchor="b"/>
                </a:tc>
                <a:tc>
                  <a:txBody>
                    <a:bodyPr/>
                    <a:lstStyle/>
                    <a:p>
                      <a:pPr algn="r" fontAlgn="b"/>
                      <a:r>
                        <a:rPr lang="tr-TR" sz="1000" u="none" strike="noStrike"/>
                        <a:t>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0</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988</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2,219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0</a:t>
                      </a:r>
                      <a:endParaRPr lang="tr-TR" sz="1000" b="1" i="0" u="none" strike="noStrike">
                        <a:solidFill>
                          <a:schemeClr val="bg1"/>
                        </a:solidFill>
                        <a:latin typeface="Arial Tur"/>
                      </a:endParaRPr>
                    </a:p>
                  </a:txBody>
                  <a:tcPr marL="9525" marR="9525" marT="9525" marB="0" anchor="b"/>
                </a:tc>
              </a:tr>
              <a:tr h="263843">
                <a:tc>
                  <a:txBody>
                    <a:bodyPr/>
                    <a:lstStyle/>
                    <a:p>
                      <a:pPr algn="l" fontAlgn="b"/>
                      <a:r>
                        <a:rPr lang="tr-TR" sz="1200" u="none" strike="noStrike" dirty="0"/>
                        <a:t>TOPLAM:</a:t>
                      </a:r>
                      <a:endParaRPr lang="tr-TR" sz="1200" b="1" i="0" u="none" strike="noStrike" dirty="0">
                        <a:solidFill>
                          <a:schemeClr val="bg1"/>
                        </a:solidFill>
                        <a:latin typeface="Times New Roman" pitchFamily="18" charset="0"/>
                        <a:cs typeface="Times New Roman" pitchFamily="18" charset="0"/>
                      </a:endParaRPr>
                    </a:p>
                  </a:txBody>
                  <a:tcPr marL="9525" marR="9525" marT="9525" marB="0" anchor="b"/>
                </a:tc>
                <a:tc>
                  <a:txBody>
                    <a:bodyPr/>
                    <a:lstStyle/>
                    <a:p>
                      <a:pPr algn="r" fontAlgn="b"/>
                      <a:r>
                        <a:rPr lang="tr-TR" sz="1000" u="none" strike="noStrike"/>
                        <a:t>162,831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238,900,794</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811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16,109</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a:t>18,181</a:t>
                      </a:r>
                      <a:endParaRPr lang="tr-TR" sz="1000" b="1" i="0" u="none" strike="noStrike">
                        <a:solidFill>
                          <a:schemeClr val="bg1"/>
                        </a:solidFill>
                        <a:latin typeface="Arial Tur"/>
                      </a:endParaRPr>
                    </a:p>
                  </a:txBody>
                  <a:tcPr marL="9525" marR="9525" marT="9525" marB="0" anchor="b"/>
                </a:tc>
                <a:tc>
                  <a:txBody>
                    <a:bodyPr/>
                    <a:lstStyle/>
                    <a:p>
                      <a:pPr algn="r" fontAlgn="b"/>
                      <a:r>
                        <a:rPr lang="tr-TR" sz="1000" u="none" strike="noStrike" dirty="0"/>
                        <a:t>293</a:t>
                      </a:r>
                      <a:endParaRPr lang="tr-TR" sz="1000" b="1" i="0" u="none" strike="noStrike" dirty="0">
                        <a:solidFill>
                          <a:schemeClr val="bg1"/>
                        </a:solidFill>
                        <a:latin typeface="Arial Tur"/>
                      </a:endParaRPr>
                    </a:p>
                  </a:txBody>
                  <a:tcPr marL="9525" marR="9525" marT="9525" marB="0" anchor="b"/>
                </a:tc>
              </a:tr>
            </a:tbl>
          </a:graphicData>
        </a:graphic>
      </p:graphicFrame>
      <p:grpSp>
        <p:nvGrpSpPr>
          <p:cNvPr id="7" name="6 Grup"/>
          <p:cNvGrpSpPr/>
          <p:nvPr/>
        </p:nvGrpSpPr>
        <p:grpSpPr>
          <a:xfrm>
            <a:off x="1285851" y="1000108"/>
            <a:ext cx="6572297"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Özel Yapılar Yapı Denetim Sistemi  (YDS): İstatistikler</a:t>
              </a:r>
              <a:endParaRPr lang="tr-TR" sz="2000" b="1" dirty="0">
                <a:solidFill>
                  <a:schemeClr val="tx2"/>
                </a:solidFill>
                <a:latin typeface="Times New Roman" pitchFamily="18" charset="0"/>
                <a:cs typeface="Times New Roman"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3 Slayt Numarası Yer Tutucusu"/>
          <p:cNvSpPr txBox="1">
            <a:spLocks noGrp="1"/>
          </p:cNvSpPr>
          <p:nvPr/>
        </p:nvSpPr>
        <p:spPr bwMode="auto">
          <a:xfrm>
            <a:off x="7605713" y="6329363"/>
            <a:ext cx="1397000" cy="457200"/>
          </a:xfrm>
          <a:prstGeom prst="rect">
            <a:avLst/>
          </a:prstGeom>
          <a:noFill/>
          <a:ln w="9525">
            <a:noFill/>
            <a:miter lim="800000"/>
            <a:headEnd/>
            <a:tailEnd/>
          </a:ln>
        </p:spPr>
        <p:txBody>
          <a:bodyPr anchor="b"/>
          <a:lstStyle/>
          <a:p>
            <a:pPr algn="r" eaLnBrk="0" hangingPunct="0">
              <a:spcBef>
                <a:spcPct val="50000"/>
              </a:spcBef>
            </a:pPr>
            <a:fld id="{70056B4D-F621-4846-B7C7-0ACF5AA82944}" type="slidenum">
              <a:rPr lang="tr-TR" sz="1400">
                <a:solidFill>
                  <a:schemeClr val="bg2"/>
                </a:solidFill>
                <a:latin typeface="Arial" pitchFamily="34" charset="0"/>
              </a:rPr>
              <a:pPr algn="r" eaLnBrk="0" hangingPunct="0">
                <a:spcBef>
                  <a:spcPct val="50000"/>
                </a:spcBef>
              </a:pPr>
              <a:t>28</a:t>
            </a:fld>
            <a:endParaRPr lang="tr-TR" sz="1400">
              <a:solidFill>
                <a:schemeClr val="bg2"/>
              </a:solidFill>
              <a:latin typeface="Arial" pitchFamily="34" charset="0"/>
            </a:endParaRPr>
          </a:p>
        </p:txBody>
      </p:sp>
      <p:pic>
        <p:nvPicPr>
          <p:cNvPr id="6" name="Picture 7"/>
          <p:cNvPicPr>
            <a:picLocks noChangeAspect="1" noChangeArrowheads="1"/>
          </p:cNvPicPr>
          <p:nvPr/>
        </p:nvPicPr>
        <p:blipFill>
          <a:blip r:embed="rId3" cstate="print"/>
          <a:srcRect/>
          <a:stretch>
            <a:fillRect/>
          </a:stretch>
        </p:blipFill>
        <p:spPr bwMode="auto">
          <a:xfrm>
            <a:off x="785786" y="1811478"/>
            <a:ext cx="7593188" cy="479569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Rectangle 9"/>
          <p:cNvSpPr>
            <a:spLocks noChangeArrowheads="1"/>
          </p:cNvSpPr>
          <p:nvPr/>
        </p:nvSpPr>
        <p:spPr bwMode="auto">
          <a:xfrm>
            <a:off x="785786" y="1428736"/>
            <a:ext cx="7602638" cy="33655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square">
            <a:spAutoFit/>
          </a:bodyPr>
          <a:lstStyle/>
          <a:p>
            <a:pPr algn="ctr" eaLnBrk="1" hangingPunct="1">
              <a:buClrTx/>
              <a:buSzTx/>
              <a:buFont typeface="Wingdings" pitchFamily="2" charset="2"/>
              <a:buNone/>
            </a:pPr>
            <a:r>
              <a:rPr lang="tr-TR" sz="1600" b="1" dirty="0">
                <a:solidFill>
                  <a:schemeClr val="tx1"/>
                </a:solidFill>
                <a:latin typeface="Verdana" pitchFamily="34" charset="0"/>
                <a:cs typeface="Times New Roman" pitchFamily="18" charset="0"/>
              </a:rPr>
              <a:t>19  PiLOT  İLDE  YILLARA  GÖRE  DENTLENEN ALAN DEĞİŞİMİ</a:t>
            </a:r>
          </a:p>
        </p:txBody>
      </p:sp>
      <p:grpSp>
        <p:nvGrpSpPr>
          <p:cNvPr id="8" name="6 Grup"/>
          <p:cNvGrpSpPr/>
          <p:nvPr/>
        </p:nvGrpSpPr>
        <p:grpSpPr>
          <a:xfrm>
            <a:off x="1285851" y="1000108"/>
            <a:ext cx="6572297" cy="383760"/>
            <a:chOff x="0" y="8144"/>
            <a:chExt cx="8501122" cy="383760"/>
          </a:xfrm>
          <a:scene3d>
            <a:camera prst="orthographicFront"/>
            <a:lightRig rig="flat" dir="t"/>
          </a:scene3d>
        </p:grpSpPr>
        <p:sp>
          <p:nvSpPr>
            <p:cNvPr id="9"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1"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a:latin typeface="Times New Roman" pitchFamily="18" charset="0"/>
                  <a:cs typeface="Times New Roman" pitchFamily="18" charset="0"/>
                </a:rPr>
                <a:t>DENETİM  FAALİYETLERİ</a:t>
              </a:r>
              <a:endParaRPr lang="tr-TR" sz="2000" b="1" dirty="0">
                <a:solidFill>
                  <a:schemeClr val="tx2"/>
                </a:solidFill>
                <a:latin typeface="Times New Roman" pitchFamily="18" charset="0"/>
                <a:cs typeface="Times New Roman"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3 Slayt Numarası Yer Tutucusu"/>
          <p:cNvSpPr txBox="1">
            <a:spLocks noGrp="1"/>
          </p:cNvSpPr>
          <p:nvPr/>
        </p:nvSpPr>
        <p:spPr bwMode="auto">
          <a:xfrm>
            <a:off x="7605713" y="6329363"/>
            <a:ext cx="1397000" cy="457200"/>
          </a:xfrm>
          <a:prstGeom prst="rect">
            <a:avLst/>
          </a:prstGeom>
          <a:noFill/>
          <a:ln w="9525">
            <a:noFill/>
            <a:miter lim="800000"/>
            <a:headEnd/>
            <a:tailEnd/>
          </a:ln>
        </p:spPr>
        <p:txBody>
          <a:bodyPr anchor="b"/>
          <a:lstStyle/>
          <a:p>
            <a:pPr algn="r" eaLnBrk="0" hangingPunct="0">
              <a:spcBef>
                <a:spcPct val="50000"/>
              </a:spcBef>
            </a:pPr>
            <a:fld id="{70056B4D-F621-4846-B7C7-0ACF5AA82944}" type="slidenum">
              <a:rPr lang="tr-TR" sz="1400">
                <a:solidFill>
                  <a:schemeClr val="bg2"/>
                </a:solidFill>
                <a:latin typeface="Arial" pitchFamily="34" charset="0"/>
              </a:rPr>
              <a:pPr algn="r" eaLnBrk="0" hangingPunct="0">
                <a:spcBef>
                  <a:spcPct val="50000"/>
                </a:spcBef>
              </a:pPr>
              <a:t>29</a:t>
            </a:fld>
            <a:endParaRPr lang="tr-TR" sz="1400">
              <a:solidFill>
                <a:schemeClr val="bg2"/>
              </a:solidFill>
              <a:latin typeface="Arial" pitchFamily="34" charset="0"/>
            </a:endParaRPr>
          </a:p>
        </p:txBody>
      </p:sp>
      <p:grpSp>
        <p:nvGrpSpPr>
          <p:cNvPr id="2" name="6 Grup"/>
          <p:cNvGrpSpPr/>
          <p:nvPr/>
        </p:nvGrpSpPr>
        <p:grpSpPr>
          <a:xfrm>
            <a:off x="1285851" y="1000108"/>
            <a:ext cx="6572297"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Özel Yapılar Yapı Denetim Sistemi  (YDS): İstatistikler</a:t>
              </a:r>
              <a:endParaRPr lang="tr-TR" sz="2000" b="1" dirty="0">
                <a:solidFill>
                  <a:schemeClr val="tx2"/>
                </a:solidFill>
                <a:latin typeface="Times New Roman" pitchFamily="18" charset="0"/>
                <a:cs typeface="Times New Roman" pitchFamily="18" charset="0"/>
              </a:endParaRPr>
            </a:p>
          </p:txBody>
        </p:sp>
      </p:grpSp>
      <p:sp>
        <p:nvSpPr>
          <p:cNvPr id="7" name="13 Dikdörtgen"/>
          <p:cNvSpPr/>
          <p:nvPr/>
        </p:nvSpPr>
        <p:spPr>
          <a:xfrm>
            <a:off x="323528" y="5987954"/>
            <a:ext cx="8429684" cy="609398"/>
          </a:xfrm>
          <a:prstGeom prst="rect">
            <a:avLst/>
          </a:prstGeom>
          <a:solidFill>
            <a:schemeClr val="accent3">
              <a:lumMod val="75000"/>
            </a:schemeClr>
          </a:solidFill>
          <a:scene3d>
            <a:camera prst="orthographicFront"/>
            <a:lightRig rig="threePt" dir="t"/>
          </a:scene3d>
          <a:sp3d>
            <a:bevelT/>
          </a:sp3d>
        </p:spPr>
        <p:txBody>
          <a:bodyPr>
            <a:spAutoFit/>
          </a:bodyPr>
          <a:lstStyle/>
          <a:p>
            <a:pPr eaLnBrk="0" hangingPunct="0">
              <a:lnSpc>
                <a:spcPct val="80000"/>
              </a:lnSpc>
              <a:buClr>
                <a:srgbClr val="000000"/>
              </a:buClr>
              <a:buFont typeface="Wingdings" pitchFamily="2" charset="2"/>
              <a:buNone/>
              <a:defRPr/>
            </a:pPr>
            <a:r>
              <a:rPr lang="tr-TR" sz="2100" b="1" dirty="0">
                <a:latin typeface="Times New Roman" pitchFamily="18" charset="0"/>
                <a:cs typeface="Times New Roman" pitchFamily="18" charset="0"/>
              </a:rPr>
              <a:t>Güncel YİBF’lere ait sisteme girilmiş olan denetim bilgileri (yapının seviyesi ve yapı resmi) görüntülenebilmektedir.</a:t>
            </a:r>
          </a:p>
        </p:txBody>
      </p:sp>
      <p:pic>
        <p:nvPicPr>
          <p:cNvPr id="10" name="Picture 9"/>
          <p:cNvPicPr/>
          <p:nvPr/>
        </p:nvPicPr>
        <p:blipFill>
          <a:blip r:embed="rId3" cstate="print"/>
          <a:srcRect/>
          <a:stretch>
            <a:fillRect/>
          </a:stretch>
        </p:blipFill>
        <p:spPr bwMode="auto">
          <a:xfrm>
            <a:off x="318839" y="1556792"/>
            <a:ext cx="8429625" cy="4248472"/>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55"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icture 3"/>
          <p:cNvSpPr>
            <a:spLocks noChangeArrowheads="1"/>
          </p:cNvSpPr>
          <p:nvPr/>
        </p:nvSpPr>
        <p:spPr bwMode="auto">
          <a:xfrm>
            <a:off x="611188" y="3500438"/>
            <a:ext cx="3924300" cy="2771775"/>
          </a:xfrm>
          <a:prstGeom prst="rect">
            <a:avLst/>
          </a:prstGeom>
          <a:noFill/>
          <a:ln w="9525">
            <a:noFill/>
            <a:miter lim="800000"/>
            <a:headEnd/>
            <a:tailEnd/>
          </a:ln>
        </p:spPr>
        <p:txBody>
          <a:bodyPr/>
          <a:lstStyle/>
          <a:p>
            <a:pPr eaLnBrk="0" hangingPunct="0"/>
            <a:endParaRPr lang="tr-TR" sz="2000">
              <a:latin typeface="Tahoma" pitchFamily="34" charset="0"/>
            </a:endParaRPr>
          </a:p>
        </p:txBody>
      </p:sp>
      <p:sp>
        <p:nvSpPr>
          <p:cNvPr id="4102" name="5 Slayt Numarası Yer Tutucusu"/>
          <p:cNvSpPr>
            <a:spLocks noGrp="1"/>
          </p:cNvSpPr>
          <p:nvPr>
            <p:ph type="sldNum" sz="quarter" idx="12"/>
          </p:nvPr>
        </p:nvSpPr>
        <p:spPr>
          <a:noFill/>
        </p:spPr>
        <p:txBody>
          <a:bodyPr anchor="b"/>
          <a:lstStyle/>
          <a:p>
            <a:pPr eaLnBrk="0" hangingPunct="0">
              <a:spcBef>
                <a:spcPct val="50000"/>
              </a:spcBef>
            </a:pPr>
            <a:fld id="{3D98C4B6-2E98-4BA2-8B3E-FFBA6113BCEA}" type="slidenum">
              <a:rPr lang="en-US" sz="1400" smtClean="0">
                <a:solidFill>
                  <a:schemeClr val="bg2"/>
                </a:solidFill>
                <a:latin typeface="Arial" pitchFamily="34" charset="0"/>
              </a:rPr>
              <a:pPr eaLnBrk="0" hangingPunct="0">
                <a:spcBef>
                  <a:spcPct val="50000"/>
                </a:spcBef>
              </a:pPr>
              <a:t>3</a:t>
            </a:fld>
            <a:endParaRPr lang="en-US" sz="1400" dirty="0" smtClean="0">
              <a:solidFill>
                <a:schemeClr val="bg2"/>
              </a:solidFill>
              <a:latin typeface="Arial" pitchFamily="34" charset="0"/>
            </a:endParaRPr>
          </a:p>
        </p:txBody>
      </p:sp>
      <p:sp>
        <p:nvSpPr>
          <p:cNvPr id="8" name="Subtitle 5"/>
          <p:cNvSpPr txBox="1">
            <a:spLocks/>
          </p:cNvSpPr>
          <p:nvPr/>
        </p:nvSpPr>
        <p:spPr>
          <a:xfrm>
            <a:off x="214282" y="1357298"/>
            <a:ext cx="8715436" cy="5000660"/>
          </a:xfrm>
          <a:prstGeom prst="rect">
            <a:avLst/>
          </a:prstGeom>
        </p:spPr>
        <p:txBody>
          <a:bodyPr/>
          <a:lstStyle/>
          <a:p>
            <a:pPr marL="457200" marR="0" lvl="0" indent="-457200" algn="just" defTabSz="914400" rtl="0" eaLnBrk="0" fontAlgn="base" latinLnBrk="0" hangingPunct="0">
              <a:lnSpc>
                <a:spcPct val="100000"/>
              </a:lnSpc>
              <a:spcBef>
                <a:spcPct val="20000"/>
              </a:spcBef>
              <a:spcAft>
                <a:spcPct val="0"/>
              </a:spcAft>
              <a:buClrTx/>
              <a:buSzTx/>
              <a:buFont typeface="Wingdings" pitchFamily="2" charset="2"/>
              <a:buChar char="q"/>
              <a:tabLst/>
              <a:defRPr/>
            </a:pPr>
            <a:r>
              <a:rPr kumimoji="0" lang="tr-TR" sz="2000" b="0" i="0" u="none" strike="noStrike" kern="1200" cap="none" spc="0" normalizeH="0" baseline="0" noProof="0" dirty="0" smtClean="0">
                <a:ln>
                  <a:noFill/>
                </a:ln>
                <a:solidFill>
                  <a:schemeClr val="tx1"/>
                </a:solidFill>
                <a:effectLst/>
                <a:uLnTx/>
                <a:uFillTx/>
                <a:latin typeface="Arial Narrow" pitchFamily="34" charset="0"/>
                <a:ea typeface="+mn-ea"/>
                <a:cs typeface="+mn-cs"/>
              </a:rPr>
              <a:t>3194 sayılı Kanun’un yürürlüğe girmesiyle, özel yapılarındenetimi, Kanun’un 28. Maddesi çerçevesinde yürütülmesine başlanmıştır.</a:t>
            </a:r>
          </a:p>
          <a:p>
            <a:pPr marL="457200" marR="0" lvl="0" indent="-457200" algn="just" defTabSz="914400" rtl="0" eaLnBrk="0" fontAlgn="base" latinLnBrk="0" hangingPunct="0">
              <a:lnSpc>
                <a:spcPct val="100000"/>
              </a:lnSpc>
              <a:spcBef>
                <a:spcPct val="20000"/>
              </a:spcBef>
              <a:spcAft>
                <a:spcPct val="0"/>
              </a:spcAft>
              <a:buClrTx/>
              <a:buSzTx/>
              <a:buFont typeface="Wingdings" pitchFamily="2" charset="2"/>
              <a:buChar char="q"/>
              <a:tabLst/>
              <a:defRPr/>
            </a:pPr>
            <a:r>
              <a:rPr kumimoji="0" lang="tr-TR" sz="2000" b="0" i="0" u="none" strike="noStrike" kern="1200" cap="none" spc="0" normalizeH="0" baseline="0" noProof="0" dirty="0" smtClean="0">
                <a:ln>
                  <a:noFill/>
                </a:ln>
                <a:solidFill>
                  <a:schemeClr val="tx1"/>
                </a:solidFill>
                <a:effectLst/>
                <a:uLnTx/>
                <a:uFillTx/>
                <a:latin typeface="Arial Narrow" pitchFamily="34" charset="0"/>
                <a:ea typeface="+mn-ea"/>
                <a:cs typeface="+mn-cs"/>
              </a:rPr>
              <a:t>3194 Sayılı İmar Kanunu ile yapı denetimi iki ana unsura ayrılmış olup;</a:t>
            </a:r>
          </a:p>
          <a:p>
            <a:pPr marL="914400" marR="0" lvl="1" indent="-457200" algn="just"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tr-TR" sz="2000" b="0" i="0" u="none" strike="noStrike" kern="1200" cap="none" spc="0" normalizeH="0" baseline="0" noProof="0" dirty="0" smtClean="0">
                <a:ln>
                  <a:noFill/>
                </a:ln>
                <a:solidFill>
                  <a:srgbClr val="FFC000"/>
                </a:solidFill>
                <a:effectLst/>
                <a:uLnTx/>
                <a:uFillTx/>
                <a:latin typeface="Arial Narrow" pitchFamily="34" charset="0"/>
                <a:ea typeface="+mn-ea"/>
                <a:cs typeface="+mn-cs"/>
              </a:rPr>
              <a:t>Birinci unsuru olan proje denetimi, yerel yönetimlere (Belediye ve Valilikler),</a:t>
            </a:r>
          </a:p>
          <a:p>
            <a:pPr marL="914400" marR="0" lvl="1" indent="-457200" algn="just"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tr-TR" sz="2000" b="0" i="0" u="none" strike="noStrike" kern="1200" cap="none" spc="0" normalizeH="0" baseline="0" noProof="0" dirty="0" smtClean="0">
                <a:ln>
                  <a:noFill/>
                </a:ln>
                <a:solidFill>
                  <a:srgbClr val="FFC000"/>
                </a:solidFill>
                <a:effectLst/>
                <a:uLnTx/>
                <a:uFillTx/>
                <a:latin typeface="Arial Narrow" pitchFamily="34" charset="0"/>
                <a:ea typeface="+mn-ea"/>
                <a:cs typeface="+mn-cs"/>
              </a:rPr>
              <a:t>İkinci unsur olan yapı denetim faaliyetlerinin denetimi ise fenni mesul (Teknik uygulama sorumlusu) olarak isimlendirilen ve serbest çalışan mimar ve mühendislere bırakılmıştır.</a:t>
            </a:r>
          </a:p>
          <a:p>
            <a:pPr marL="457200" marR="0" lvl="0" indent="-457200" algn="just" defTabSz="914400" rtl="0" eaLnBrk="0" fontAlgn="base" latinLnBrk="0" hangingPunct="0">
              <a:lnSpc>
                <a:spcPct val="100000"/>
              </a:lnSpc>
              <a:spcBef>
                <a:spcPct val="20000"/>
              </a:spcBef>
              <a:spcAft>
                <a:spcPct val="0"/>
              </a:spcAft>
              <a:buClrTx/>
              <a:buSzTx/>
              <a:buFont typeface="Wingdings" pitchFamily="2" charset="2"/>
              <a:buChar char="q"/>
              <a:tabLst/>
              <a:defRPr/>
            </a:pPr>
            <a:r>
              <a:rPr kumimoji="0" lang="tr-TR" sz="2000" b="0" i="0" u="none" strike="noStrike" kern="1200" cap="none" spc="0" normalizeH="0" baseline="0" noProof="0" dirty="0" smtClean="0">
                <a:ln>
                  <a:noFill/>
                </a:ln>
                <a:solidFill>
                  <a:schemeClr val="tx1"/>
                </a:solidFill>
                <a:effectLst/>
                <a:uLnTx/>
                <a:uFillTx/>
                <a:latin typeface="Arial Narrow" pitchFamily="34" charset="0"/>
                <a:ea typeface="+mn-ea"/>
                <a:cs typeface="+mn-cs"/>
              </a:rPr>
              <a:t>Ancak, fenni mesullerce yürütülecek olan denetim sisteminin uygulama usul ve esaslarna yönelik bir YÖNETMELİK çalışması yapılmamış, uygulamadaaki boşluklar belediyelerin insiyatifine bırakılmıştır.</a:t>
            </a:r>
          </a:p>
          <a:p>
            <a:pPr marL="457200" marR="0" lvl="0" indent="-457200" algn="just" defTabSz="914400" rtl="0" eaLnBrk="0" fontAlgn="base" latinLnBrk="0" hangingPunct="0">
              <a:lnSpc>
                <a:spcPct val="100000"/>
              </a:lnSpc>
              <a:spcBef>
                <a:spcPct val="20000"/>
              </a:spcBef>
              <a:spcAft>
                <a:spcPct val="0"/>
              </a:spcAft>
              <a:buClrTx/>
              <a:buSzTx/>
              <a:buFont typeface="Wingdings" pitchFamily="2" charset="2"/>
              <a:buChar char="q"/>
              <a:tabLst/>
              <a:defRPr/>
            </a:pPr>
            <a:r>
              <a:rPr kumimoji="0" lang="tr-TR" sz="2000" b="0" i="0" u="none" strike="noStrike" kern="1200" cap="none" spc="0" normalizeH="0" baseline="0" noProof="0" dirty="0" smtClean="0">
                <a:ln>
                  <a:noFill/>
                </a:ln>
                <a:solidFill>
                  <a:schemeClr val="tx1"/>
                </a:solidFill>
                <a:effectLst/>
                <a:uLnTx/>
                <a:uFillTx/>
                <a:latin typeface="Arial Narrow" pitchFamily="34" charset="0"/>
                <a:ea typeface="+mn-ea"/>
                <a:cs typeface="+mn-cs"/>
              </a:rPr>
              <a:t>17.12.2009 tarih 27435 sayılı resmi gazetede yayımlanarak yürürlüğe giren </a:t>
            </a:r>
            <a:r>
              <a:rPr kumimoji="0" lang="tr-TR" sz="2000" b="1" i="0" u="none" strike="noStrike" kern="1200" cap="none" spc="0" normalizeH="0" baseline="0" noProof="0" dirty="0" smtClean="0">
                <a:ln>
                  <a:noFill/>
                </a:ln>
                <a:solidFill>
                  <a:srgbClr val="FFC000"/>
                </a:solidFill>
                <a:effectLst/>
                <a:uLnTx/>
                <a:uFillTx/>
                <a:latin typeface="Arial Narrow" pitchFamily="34" charset="0"/>
                <a:ea typeface="+mn-ea"/>
                <a:cs typeface="+mn-cs"/>
              </a:rPr>
              <a:t>5940 sayılı Kanun </a:t>
            </a:r>
            <a:r>
              <a:rPr kumimoji="0" lang="tr-TR" sz="2000" b="0" i="0" u="none" strike="noStrike" kern="1200" cap="none" spc="0" normalizeH="0" baseline="0" noProof="0" dirty="0" smtClean="0">
                <a:ln>
                  <a:noFill/>
                </a:ln>
                <a:solidFill>
                  <a:schemeClr val="tx1"/>
                </a:solidFill>
                <a:effectLst/>
                <a:uLnTx/>
                <a:uFillTx/>
                <a:latin typeface="Arial Narrow" pitchFamily="34" charset="0"/>
                <a:ea typeface="+mn-ea"/>
                <a:cs typeface="+mn-cs"/>
              </a:rPr>
              <a:t>ile İmar Kanunu’nun 28. 32. 42. maddelerinde düzenleme yapılmış olup, fenni mesul, yapı müteahhidi ve şantiye şefi tanımlamaları ve sorumlulukları açıklanmıştır. Uygulamaya  esas bazı konulara ilişkin Yönetmeliklerin 1 yıl içerisinde hazırlanması öngörlmüştür.     </a:t>
            </a:r>
          </a:p>
          <a:p>
            <a:pPr marL="457200" marR="0" lvl="0" indent="-457200" algn="just" defTabSz="914400" rtl="0" eaLnBrk="0" fontAlgn="base" latinLnBrk="0" hangingPunct="0">
              <a:lnSpc>
                <a:spcPct val="100000"/>
              </a:lnSpc>
              <a:spcBef>
                <a:spcPct val="20000"/>
              </a:spcBef>
              <a:spcAft>
                <a:spcPct val="0"/>
              </a:spcAft>
              <a:buClrTx/>
              <a:buSzTx/>
              <a:buFont typeface="Wingdings" pitchFamily="2" charset="2"/>
              <a:buChar char="q"/>
              <a:tabLst/>
              <a:defRPr/>
            </a:pPr>
            <a:endParaRPr kumimoji="0" lang="tr-TR" sz="2000" b="0" i="0" u="none" strike="noStrike" kern="1200" cap="none" spc="0" normalizeH="0" baseline="0" noProof="0" dirty="0">
              <a:ln>
                <a:noFill/>
              </a:ln>
              <a:solidFill>
                <a:schemeClr val="tx1"/>
              </a:solidFill>
              <a:effectLst/>
              <a:uLnTx/>
              <a:uFillTx/>
              <a:latin typeface="Arial Narrow" pitchFamily="34" charset="0"/>
              <a:ea typeface="+mn-ea"/>
              <a:cs typeface="+mn-cs"/>
            </a:endParaRPr>
          </a:p>
        </p:txBody>
      </p:sp>
      <p:grpSp>
        <p:nvGrpSpPr>
          <p:cNvPr id="12" name="7 Grup"/>
          <p:cNvGrpSpPr/>
          <p:nvPr/>
        </p:nvGrpSpPr>
        <p:grpSpPr>
          <a:xfrm>
            <a:off x="1357290" y="928670"/>
            <a:ext cx="6429421" cy="383760"/>
            <a:chOff x="0" y="8144"/>
            <a:chExt cx="8501122" cy="383760"/>
          </a:xfrm>
          <a:scene3d>
            <a:camera prst="orthographicFront"/>
            <a:lightRig rig="flat" dir="t"/>
          </a:scene3d>
        </p:grpSpPr>
        <p:sp>
          <p:nvSpPr>
            <p:cNvPr id="13"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1"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6 Slayt Numarası Yer Tutucusu"/>
          <p:cNvSpPr txBox="1">
            <a:spLocks noGrp="1"/>
          </p:cNvSpPr>
          <p:nvPr/>
        </p:nvSpPr>
        <p:spPr bwMode="auto">
          <a:xfrm>
            <a:off x="7097713" y="6329363"/>
            <a:ext cx="1905000" cy="457200"/>
          </a:xfrm>
          <a:prstGeom prst="rect">
            <a:avLst/>
          </a:prstGeom>
          <a:noFill/>
          <a:ln w="9525">
            <a:noFill/>
            <a:miter lim="800000"/>
            <a:headEnd/>
            <a:tailEnd/>
          </a:ln>
        </p:spPr>
        <p:txBody>
          <a:bodyPr anchor="b"/>
          <a:lstStyle/>
          <a:p>
            <a:pPr algn="r" eaLnBrk="0" hangingPunct="0">
              <a:spcBef>
                <a:spcPct val="50000"/>
              </a:spcBef>
            </a:pPr>
            <a:fld id="{30125444-D518-4FD0-AB48-155BE4239601}" type="slidenum">
              <a:rPr lang="en-US" sz="1400">
                <a:solidFill>
                  <a:schemeClr val="bg2"/>
                </a:solidFill>
                <a:latin typeface="Arial" pitchFamily="34" charset="0"/>
              </a:rPr>
              <a:pPr algn="r" eaLnBrk="0" hangingPunct="0">
                <a:spcBef>
                  <a:spcPct val="50000"/>
                </a:spcBef>
              </a:pPr>
              <a:t>30</a:t>
            </a:fld>
            <a:endParaRPr lang="en-US" sz="1400" dirty="0">
              <a:solidFill>
                <a:schemeClr val="bg2"/>
              </a:solidFill>
              <a:latin typeface="Arial" pitchFamily="34" charset="0"/>
            </a:endParaRPr>
          </a:p>
        </p:txBody>
      </p:sp>
      <p:grpSp>
        <p:nvGrpSpPr>
          <p:cNvPr id="2" name="6 Grup"/>
          <p:cNvGrpSpPr/>
          <p:nvPr/>
        </p:nvGrpSpPr>
        <p:grpSpPr>
          <a:xfrm>
            <a:off x="1285852" y="928670"/>
            <a:ext cx="6643734"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a:latin typeface="Times New Roman" pitchFamily="18" charset="0"/>
                  <a:cs typeface="Times New Roman" pitchFamily="18" charset="0"/>
                </a:rPr>
                <a:t>EĞİTİM FAALİYETLERİ</a:t>
              </a:r>
              <a:endParaRPr lang="tr-TR" sz="2000" b="1" dirty="0">
                <a:solidFill>
                  <a:schemeClr val="tx2"/>
                </a:solidFill>
                <a:latin typeface="Times New Roman" pitchFamily="18" charset="0"/>
                <a:cs typeface="Times New Roman" pitchFamily="18" charset="0"/>
              </a:endParaRPr>
            </a:p>
          </p:txBody>
        </p:sp>
      </p:grpSp>
      <p:sp>
        <p:nvSpPr>
          <p:cNvPr id="7" name="Rounded Rectangle 6"/>
          <p:cNvSpPr/>
          <p:nvPr/>
        </p:nvSpPr>
        <p:spPr>
          <a:xfrm>
            <a:off x="179512" y="1628800"/>
            <a:ext cx="8784976" cy="5040560"/>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algn="just"/>
            <a:r>
              <a:rPr lang="tr-TR" sz="1900" dirty="0" smtClean="0">
                <a:solidFill>
                  <a:srgbClr val="FFC000"/>
                </a:solidFill>
                <a:latin typeface="Times New Roman" pitchFamily="18" charset="0"/>
                <a:cs typeface="Times New Roman" pitchFamily="18" charset="0"/>
              </a:rPr>
              <a:t>TMMOB’a bağlı meslek odaları ile 2008 yılı içerisinde yapı denetiminde rol alan denetçi mimar ve mühendislerin tamamının eğitime alınması ile ilgili mutabakat sağlanarak, söz konusu eğitim çalışmaları başlatılmıştır. </a:t>
            </a:r>
          </a:p>
          <a:p>
            <a:pPr algn="just"/>
            <a:endParaRPr lang="tr-TR" sz="1900" dirty="0" smtClean="0">
              <a:latin typeface="Times New Roman" pitchFamily="18" charset="0"/>
              <a:cs typeface="Times New Roman" pitchFamily="18" charset="0"/>
            </a:endParaRPr>
          </a:p>
          <a:p>
            <a:pPr algn="just"/>
            <a:r>
              <a:rPr lang="tr-TR" sz="1900" dirty="0" smtClean="0">
                <a:latin typeface="Times New Roman" pitchFamily="18" charset="0"/>
                <a:cs typeface="Times New Roman" pitchFamily="18" charset="0"/>
              </a:rPr>
              <a:t>Pilot illerde Yapı Denetim Kuruluşları Birliği Derneği ile işbirliği sağlanarak yapı denetimi ile ilgili tüm kurum ve kuruluşların sorunlar ve çözüm önerilerini tartıştığı toplantılara Genel Müdürlüğümüzden katılım sağlanmıştır.</a:t>
            </a:r>
          </a:p>
          <a:p>
            <a:pPr algn="just"/>
            <a:endParaRPr lang="tr-TR" sz="1900" dirty="0" smtClean="0">
              <a:latin typeface="Times New Roman" pitchFamily="18" charset="0"/>
              <a:cs typeface="Times New Roman" pitchFamily="18" charset="0"/>
            </a:endParaRPr>
          </a:p>
          <a:p>
            <a:pPr algn="just"/>
            <a:r>
              <a:rPr lang="tr-TR" sz="1900" dirty="0" smtClean="0">
                <a:solidFill>
                  <a:srgbClr val="FFC000"/>
                </a:solidFill>
                <a:latin typeface="Times New Roman" pitchFamily="18" charset="0"/>
                <a:cs typeface="Times New Roman" pitchFamily="18" charset="0"/>
              </a:rPr>
              <a:t>Yapı Denetim Kuruluşları Birliği Derneği İstanbul Şubesi ile işbirliği sağlanarak 22-23 Kasım 2008 tarihlerinde </a:t>
            </a:r>
            <a:r>
              <a:rPr lang="tr-TR" sz="1900" i="1" dirty="0" smtClean="0">
                <a:solidFill>
                  <a:srgbClr val="FF0000"/>
                </a:solidFill>
                <a:latin typeface="Times New Roman" pitchFamily="18" charset="0"/>
                <a:cs typeface="Times New Roman" pitchFamily="18" charset="0"/>
              </a:rPr>
              <a:t>1. Ulusal Yapı Denetim Sempozyumu</a:t>
            </a:r>
            <a:r>
              <a:rPr lang="tr-TR" sz="1900" dirty="0" smtClean="0">
                <a:solidFill>
                  <a:srgbClr val="FFC000"/>
                </a:solidFill>
                <a:latin typeface="Times New Roman" pitchFamily="18" charset="0"/>
                <a:cs typeface="Times New Roman" pitchFamily="18" charset="0"/>
              </a:rPr>
              <a:t> düzenlenmiştir.</a:t>
            </a:r>
          </a:p>
          <a:p>
            <a:pPr algn="just"/>
            <a:endParaRPr lang="tr-TR" sz="1900" dirty="0" smtClean="0">
              <a:latin typeface="Times New Roman" pitchFamily="18" charset="0"/>
              <a:cs typeface="Times New Roman" pitchFamily="18" charset="0"/>
            </a:endParaRPr>
          </a:p>
          <a:p>
            <a:pPr algn="just"/>
            <a:r>
              <a:rPr lang="tr-TR" sz="1900" dirty="0" smtClean="0">
                <a:latin typeface="Times New Roman" pitchFamily="18" charset="0"/>
                <a:cs typeface="Times New Roman" pitchFamily="18" charset="0"/>
              </a:rPr>
              <a:t>Pilot 19 ilde görevli Yapı Denetim Çalışma Birimi personelleri için Antalya ilinde 4-7 Mart 2009 tarihinde eğitim düzenlenerek 122 personelin katılımı sağlanmıştır.</a:t>
            </a:r>
          </a:p>
          <a:p>
            <a:pPr algn="ctr"/>
            <a:endParaRPr lang="tr-TR" sz="1900"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5 Slayt Numarası Yer Tutucusu"/>
          <p:cNvSpPr txBox="1">
            <a:spLocks noGrp="1"/>
          </p:cNvSpPr>
          <p:nvPr/>
        </p:nvSpPr>
        <p:spPr bwMode="auto">
          <a:xfrm>
            <a:off x="7097713" y="6329363"/>
            <a:ext cx="1905000" cy="457200"/>
          </a:xfrm>
          <a:prstGeom prst="rect">
            <a:avLst/>
          </a:prstGeom>
          <a:noFill/>
          <a:ln w="9525">
            <a:noFill/>
            <a:miter lim="800000"/>
            <a:headEnd/>
            <a:tailEnd/>
          </a:ln>
        </p:spPr>
        <p:txBody>
          <a:bodyPr anchor="b"/>
          <a:lstStyle/>
          <a:p>
            <a:pPr algn="r" eaLnBrk="0" hangingPunct="0">
              <a:spcBef>
                <a:spcPct val="50000"/>
              </a:spcBef>
            </a:pPr>
            <a:fld id="{42A7DA9C-EE77-42F4-A69B-8683770161B9}" type="slidenum">
              <a:rPr lang="en-US" sz="1400">
                <a:solidFill>
                  <a:schemeClr val="bg2"/>
                </a:solidFill>
                <a:latin typeface="Arial" pitchFamily="34" charset="0"/>
              </a:rPr>
              <a:pPr algn="r" eaLnBrk="0" hangingPunct="0">
                <a:spcBef>
                  <a:spcPct val="50000"/>
                </a:spcBef>
              </a:pPr>
              <a:t>31</a:t>
            </a:fld>
            <a:endParaRPr lang="en-US" sz="1400" dirty="0">
              <a:solidFill>
                <a:schemeClr val="bg2"/>
              </a:solidFill>
              <a:latin typeface="Arial" pitchFamily="34" charset="0"/>
            </a:endParaRPr>
          </a:p>
        </p:txBody>
      </p:sp>
      <p:grpSp>
        <p:nvGrpSpPr>
          <p:cNvPr id="2" name="6 Grup"/>
          <p:cNvGrpSpPr/>
          <p:nvPr/>
        </p:nvGrpSpPr>
        <p:grpSpPr>
          <a:xfrm>
            <a:off x="1285852" y="928670"/>
            <a:ext cx="6643734" cy="383760"/>
            <a:chOff x="0" y="8144"/>
            <a:chExt cx="8501122" cy="383760"/>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outerShdw blurRad="50800" dist="50800" dir="5400000" algn="ctr" rotWithShape="0">
              <a:srgbClr val="000000"/>
            </a:outerShdw>
          </a:effectLst>
          <a:scene3d>
            <a:camera prst="orthographicFront"/>
            <a:lightRig rig="flat" dir="t"/>
          </a:scene3d>
        </p:grpSpPr>
        <p:sp>
          <p:nvSpPr>
            <p:cNvPr id="5" name="4 Yuvarlatılmış Dikdörtgen"/>
            <p:cNvSpPr/>
            <p:nvPr/>
          </p:nvSpPr>
          <p:spPr>
            <a:xfrm>
              <a:off x="0" y="8144"/>
              <a:ext cx="8501122" cy="383760"/>
            </a:xfrm>
            <a:prstGeom prst="roundRect">
              <a:avLst/>
            </a:prstGeom>
            <a:grpFill/>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 name="Yuvarlatılmış Dikdörtgen 4"/>
            <p:cNvSpPr/>
            <p:nvPr/>
          </p:nvSpPr>
          <p:spPr>
            <a:xfrm>
              <a:off x="18734" y="26878"/>
              <a:ext cx="8463654" cy="346292"/>
            </a:xfrm>
            <a:prstGeom prst="rect">
              <a:avLst/>
            </a:prstGeom>
            <a:grpFill/>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a:latin typeface="Times New Roman" pitchFamily="18" charset="0"/>
                  <a:cs typeface="Times New Roman" pitchFamily="18" charset="0"/>
                </a:rPr>
                <a:t>FAALİYETLER</a:t>
              </a:r>
              <a:endParaRPr lang="tr-TR" sz="2000" b="1" dirty="0">
                <a:solidFill>
                  <a:schemeClr val="tx2"/>
                </a:solidFill>
                <a:latin typeface="Times New Roman" pitchFamily="18" charset="0"/>
                <a:cs typeface="Times New Roman" pitchFamily="18" charset="0"/>
              </a:endParaRPr>
            </a:p>
          </p:txBody>
        </p:sp>
      </p:grpSp>
      <p:sp>
        <p:nvSpPr>
          <p:cNvPr id="7" name="Rounded Rectangle 6"/>
          <p:cNvSpPr/>
          <p:nvPr/>
        </p:nvSpPr>
        <p:spPr>
          <a:xfrm>
            <a:off x="179512" y="1556792"/>
            <a:ext cx="8784976" cy="5112568"/>
          </a:xfrm>
          <a:prstGeom prst="roundRect">
            <a:avLst/>
          </a:prstGeom>
        </p:spPr>
        <p:style>
          <a:lnRef idx="0">
            <a:schemeClr val="dk1"/>
          </a:lnRef>
          <a:fillRef idx="3">
            <a:schemeClr val="dk1"/>
          </a:fillRef>
          <a:effectRef idx="3">
            <a:schemeClr val="dk1"/>
          </a:effectRef>
          <a:fontRef idx="minor">
            <a:schemeClr val="lt1"/>
          </a:fontRef>
        </p:style>
        <p:txBody>
          <a:bodyPr rtlCol="0" anchor="ctr"/>
          <a:lstStyle/>
          <a:p>
            <a:pPr marL="174625" indent="-174625" algn="just" eaLnBrk="1" hangingPunct="1">
              <a:lnSpc>
                <a:spcPct val="80000"/>
              </a:lnSpc>
              <a:buFont typeface="Wingdings" pitchFamily="2" charset="2"/>
              <a:buNone/>
              <a:defRPr/>
            </a:pPr>
            <a:r>
              <a:rPr lang="tr-TR" sz="2400" dirty="0" smtClean="0">
                <a:solidFill>
                  <a:srgbClr val="FFC000"/>
                </a:solidFill>
                <a:latin typeface="Times New Roman" pitchFamily="18" charset="0"/>
                <a:cs typeface="Times New Roman" pitchFamily="18" charset="0"/>
              </a:rPr>
              <a:t>   </a:t>
            </a:r>
            <a:r>
              <a:rPr lang="tr-TR" sz="2000" dirty="0" smtClean="0">
                <a:solidFill>
                  <a:srgbClr val="FFC000"/>
                </a:solidFill>
                <a:latin typeface="Times New Roman" pitchFamily="18" charset="0"/>
                <a:cs typeface="Times New Roman" pitchFamily="18" charset="0"/>
              </a:rPr>
              <a:t>Kanun ve Yönetmeliklerden kaynaklanan uygulama sorunları sürekli güncellenen Genelgeler yanında, etkin denetimler ile aşılmaya çalışılmaktadır. </a:t>
            </a:r>
          </a:p>
          <a:p>
            <a:pPr marL="174625" indent="-174625" algn="just" eaLnBrk="1" hangingPunct="1">
              <a:lnSpc>
                <a:spcPct val="80000"/>
              </a:lnSpc>
              <a:buFont typeface="Wingdings" pitchFamily="2" charset="2"/>
              <a:buNone/>
              <a:defRPr/>
            </a:pPr>
            <a:endParaRPr lang="tr-TR" sz="2000" dirty="0" smtClean="0">
              <a:latin typeface="Times New Roman" pitchFamily="18" charset="0"/>
              <a:cs typeface="Times New Roman" pitchFamily="18" charset="0"/>
            </a:endParaRPr>
          </a:p>
          <a:p>
            <a:pPr marL="174625" indent="0" algn="just">
              <a:buFont typeface="Wingdings" pitchFamily="2" charset="2"/>
              <a:buNone/>
              <a:defRPr/>
            </a:pPr>
            <a:r>
              <a:rPr lang="tr-TR" sz="2000" dirty="0" smtClean="0">
                <a:latin typeface="Times New Roman" pitchFamily="18" charset="0"/>
                <a:cs typeface="Times New Roman" pitchFamily="18" charset="0"/>
              </a:rPr>
              <a:t>Genel Müdürlüğümüze Yapı Denetim görevinin verildiği 2005 yılından bugüne kadar 1 adet Yönetmelik, 9 adet Genelge ve 5 adet Duyuru yayımlanmıştır. </a:t>
            </a:r>
          </a:p>
          <a:p>
            <a:pPr marL="174625" indent="-174625" algn="just" eaLnBrk="1" hangingPunct="1">
              <a:lnSpc>
                <a:spcPct val="80000"/>
              </a:lnSpc>
              <a:buFont typeface="Wingdings" pitchFamily="2" charset="2"/>
              <a:buNone/>
              <a:defRPr/>
            </a:pPr>
            <a:r>
              <a:rPr lang="tr-TR" sz="2000" dirty="0" smtClean="0">
                <a:latin typeface="Times New Roman" pitchFamily="18" charset="0"/>
                <a:cs typeface="Times New Roman" pitchFamily="18" charset="0"/>
              </a:rPr>
              <a:t>	</a:t>
            </a:r>
          </a:p>
          <a:p>
            <a:pPr marL="174625" indent="-174625" algn="just" eaLnBrk="1" hangingPunct="1">
              <a:lnSpc>
                <a:spcPct val="80000"/>
              </a:lnSpc>
              <a:buFont typeface="Wingdings" pitchFamily="2" charset="2"/>
              <a:buNone/>
              <a:defRPr/>
            </a:pPr>
            <a:r>
              <a:rPr lang="tr-TR" sz="2000" dirty="0" smtClean="0">
                <a:latin typeface="Times New Roman" pitchFamily="18" charset="0"/>
                <a:cs typeface="Times New Roman" pitchFamily="18" charset="0"/>
              </a:rPr>
              <a:t>	</a:t>
            </a:r>
            <a:r>
              <a:rPr lang="tr-TR" sz="2000" dirty="0" smtClean="0">
                <a:solidFill>
                  <a:srgbClr val="FFC000"/>
                </a:solidFill>
                <a:latin typeface="Times New Roman" pitchFamily="18" charset="0"/>
                <a:cs typeface="Times New Roman" pitchFamily="18" charset="0"/>
              </a:rPr>
              <a:t>Uygulamanın Yönetmelik hükümleri ile düzenlenemeyen, özellikle ceza maddeleri ile ilgili hükümleri Bakanlığımızca yeniden ele alınmış; mağduriyetlerin önüne geçilmesi hedefiyle </a:t>
            </a:r>
            <a:r>
              <a:rPr lang="tr-TR" sz="2000" dirty="0" smtClean="0">
                <a:ln w="1905"/>
                <a:solidFill>
                  <a:srgbClr val="C00000"/>
                </a:solidFill>
                <a:effectLst>
                  <a:innerShdw blurRad="69850" dist="43180" dir="5400000">
                    <a:srgbClr val="000000">
                      <a:alpha val="65000"/>
                    </a:srgbClr>
                  </a:innerShdw>
                </a:effectLst>
                <a:latin typeface="Times New Roman" pitchFamily="18" charset="0"/>
                <a:cs typeface="Times New Roman" pitchFamily="18" charset="0"/>
              </a:rPr>
              <a:t>4708 sayılı Kanun Madde Değişikliği Taslağı</a:t>
            </a:r>
            <a:r>
              <a:rPr lang="tr-TR" sz="2000" dirty="0" smtClean="0">
                <a:solidFill>
                  <a:srgbClr val="FFC000"/>
                </a:solidFill>
                <a:latin typeface="Times New Roman" pitchFamily="18" charset="0"/>
                <a:cs typeface="Times New Roman" pitchFamily="18" charset="0"/>
              </a:rPr>
              <a:t> hazırlanmıştır. </a:t>
            </a:r>
          </a:p>
          <a:p>
            <a:pPr marL="174625" indent="-174625" algn="just" eaLnBrk="1" hangingPunct="1">
              <a:lnSpc>
                <a:spcPct val="80000"/>
              </a:lnSpc>
              <a:buFont typeface="Wingdings" pitchFamily="2" charset="2"/>
              <a:buNone/>
              <a:defRPr/>
            </a:pPr>
            <a:endParaRPr lang="tr-TR" sz="2000" dirty="0" smtClean="0">
              <a:solidFill>
                <a:srgbClr val="FFC000"/>
              </a:solidFill>
              <a:latin typeface="Times New Roman" pitchFamily="18" charset="0"/>
              <a:cs typeface="Times New Roman" pitchFamily="18" charset="0"/>
            </a:endParaRPr>
          </a:p>
          <a:p>
            <a:pPr marL="174625" indent="-174625" algn="just" eaLnBrk="1" hangingPunct="1">
              <a:lnSpc>
                <a:spcPct val="80000"/>
              </a:lnSpc>
              <a:buFont typeface="Wingdings" pitchFamily="2" charset="2"/>
              <a:buNone/>
              <a:defRPr/>
            </a:pPr>
            <a:r>
              <a:rPr lang="tr-TR" sz="2000" dirty="0" smtClean="0">
                <a:solidFill>
                  <a:srgbClr val="FFC000"/>
                </a:solidFill>
                <a:latin typeface="Times New Roman" pitchFamily="18" charset="0"/>
                <a:cs typeface="Times New Roman" pitchFamily="18" charset="0"/>
              </a:rPr>
              <a:t>   İki adet yönetmelik madde değişikliği yayımlanarak, denetçi olabilme kriterleri yeniden düzenlenmiş, firma kurulma işlemlerinin kura ile gerçekleştirilmesi sağlanmıştır.</a:t>
            </a:r>
          </a:p>
          <a:p>
            <a:pPr algn="ctr"/>
            <a:endParaRPr lang="tr-TR" sz="2400"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5 Slayt Numarası Yer Tutucusu"/>
          <p:cNvSpPr txBox="1">
            <a:spLocks noGrp="1"/>
          </p:cNvSpPr>
          <p:nvPr/>
        </p:nvSpPr>
        <p:spPr bwMode="auto">
          <a:xfrm>
            <a:off x="7097713" y="6329363"/>
            <a:ext cx="1905000" cy="457200"/>
          </a:xfrm>
          <a:prstGeom prst="rect">
            <a:avLst/>
          </a:prstGeom>
          <a:noFill/>
          <a:ln w="9525">
            <a:noFill/>
            <a:miter lim="800000"/>
            <a:headEnd/>
            <a:tailEnd/>
          </a:ln>
        </p:spPr>
        <p:txBody>
          <a:bodyPr anchor="b"/>
          <a:lstStyle/>
          <a:p>
            <a:pPr algn="r" eaLnBrk="0" hangingPunct="0">
              <a:spcBef>
                <a:spcPct val="50000"/>
              </a:spcBef>
            </a:pPr>
            <a:fld id="{42A7DA9C-EE77-42F4-A69B-8683770161B9}" type="slidenum">
              <a:rPr lang="en-US" sz="1400">
                <a:solidFill>
                  <a:schemeClr val="bg2"/>
                </a:solidFill>
                <a:latin typeface="Arial" pitchFamily="34" charset="0"/>
              </a:rPr>
              <a:pPr algn="r" eaLnBrk="0" hangingPunct="0">
                <a:spcBef>
                  <a:spcPct val="50000"/>
                </a:spcBef>
              </a:pPr>
              <a:t>32</a:t>
            </a:fld>
            <a:endParaRPr lang="en-US" sz="1400" dirty="0">
              <a:solidFill>
                <a:schemeClr val="bg2"/>
              </a:solidFill>
              <a:latin typeface="Arial" pitchFamily="34" charset="0"/>
            </a:endParaRPr>
          </a:p>
        </p:txBody>
      </p:sp>
      <p:grpSp>
        <p:nvGrpSpPr>
          <p:cNvPr id="2" name="6 Grup"/>
          <p:cNvGrpSpPr/>
          <p:nvPr/>
        </p:nvGrpSpPr>
        <p:grpSpPr>
          <a:xfrm>
            <a:off x="1285852" y="928670"/>
            <a:ext cx="6643734" cy="383760"/>
            <a:chOff x="0" y="8144"/>
            <a:chExt cx="8501122" cy="383760"/>
          </a:xfr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a:outerShdw blurRad="50800" dist="50800" dir="5400000" algn="ctr" rotWithShape="0">
              <a:srgbClr val="000000"/>
            </a:outerShdw>
          </a:effectLst>
          <a:scene3d>
            <a:camera prst="orthographicFront"/>
            <a:lightRig rig="flat" dir="t"/>
          </a:scene3d>
        </p:grpSpPr>
        <p:sp>
          <p:nvSpPr>
            <p:cNvPr id="5" name="4 Yuvarlatılmış Dikdörtgen"/>
            <p:cNvSpPr/>
            <p:nvPr/>
          </p:nvSpPr>
          <p:spPr>
            <a:xfrm>
              <a:off x="0" y="8144"/>
              <a:ext cx="8501122" cy="383760"/>
            </a:xfrm>
            <a:prstGeom prst="roundRect">
              <a:avLst/>
            </a:prstGeom>
            <a:grpFill/>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 name="Yuvarlatılmış Dikdörtgen 4"/>
            <p:cNvSpPr/>
            <p:nvPr/>
          </p:nvSpPr>
          <p:spPr>
            <a:xfrm>
              <a:off x="18734" y="26878"/>
              <a:ext cx="8463654" cy="346292"/>
            </a:xfrm>
            <a:prstGeom prst="rect">
              <a:avLst/>
            </a:prstGeom>
            <a:grpFill/>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PROJELER</a:t>
              </a:r>
              <a:endParaRPr lang="tr-TR" sz="2000" b="1" dirty="0">
                <a:solidFill>
                  <a:schemeClr val="tx2"/>
                </a:solidFill>
                <a:latin typeface="Times New Roman" pitchFamily="18" charset="0"/>
                <a:cs typeface="Times New Roman" pitchFamily="18" charset="0"/>
              </a:endParaRPr>
            </a:p>
          </p:txBody>
        </p:sp>
      </p:grpSp>
      <p:sp>
        <p:nvSpPr>
          <p:cNvPr id="7" name="Rounded Rectangle 6"/>
          <p:cNvSpPr/>
          <p:nvPr/>
        </p:nvSpPr>
        <p:spPr>
          <a:xfrm>
            <a:off x="669054" y="2348880"/>
            <a:ext cx="8280920" cy="1296144"/>
          </a:xfrm>
          <a:prstGeom prst="roundRect">
            <a:avLst/>
          </a:prstGeom>
          <a:solidFill>
            <a:srgbClr val="FFC000"/>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2000" dirty="0" smtClean="0">
                <a:solidFill>
                  <a:schemeClr val="bg1"/>
                </a:solidFill>
              </a:rPr>
              <a:t>Bu çerçevede; YDS veri tabanının yazılım ve donanım olarak hazır hale getirilmesi ve sistemin iki yıllık kullanımı sırasında karşılaşılan proplemlerin çözümlenmesi için Sistem Revizyon İhalesi tamamlanmış olup, Aralık 2010 tarihinde sonuçlandırılacaktır. </a:t>
            </a:r>
            <a:endParaRPr lang="tr-TR" sz="2000" dirty="0">
              <a:solidFill>
                <a:schemeClr val="bg1"/>
              </a:solidFill>
            </a:endParaRPr>
          </a:p>
        </p:txBody>
      </p:sp>
      <p:sp>
        <p:nvSpPr>
          <p:cNvPr id="8" name="Rounded Rectangle 7"/>
          <p:cNvSpPr/>
          <p:nvPr/>
        </p:nvSpPr>
        <p:spPr>
          <a:xfrm>
            <a:off x="611560" y="3789040"/>
            <a:ext cx="8352928" cy="1368152"/>
          </a:xfrm>
          <a:prstGeom prst="roundRect">
            <a:avLst/>
          </a:prstGeom>
          <a:solidFill>
            <a:srgbClr val="0070C0"/>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2000" dirty="0" smtClean="0">
                <a:solidFill>
                  <a:schemeClr val="bg1"/>
                </a:solidFill>
              </a:rPr>
              <a:t>Ayrıca;   81  ilde yapı denetim çalışma birimleri oluşturulmuş olup, yapı denetimi çalışma biriminde görevli personelin 4708 Sayılı Kanun ve Uygulamaları kapsamında eğitilmesi planlanmakta olup, </a:t>
            </a:r>
            <a:r>
              <a:rPr lang="tr-TR" sz="2000" b="1" u="sng" dirty="0" smtClean="0">
                <a:solidFill>
                  <a:schemeClr val="bg1"/>
                </a:solidFill>
              </a:rPr>
              <a:t>18-22 Ekim 2010 </a:t>
            </a:r>
            <a:r>
              <a:rPr lang="tr-TR" sz="2000" dirty="0" smtClean="0">
                <a:solidFill>
                  <a:schemeClr val="bg1"/>
                </a:solidFill>
              </a:rPr>
              <a:t>tarihleri arasında Antalya ili Kemer ilçesinde gerçekleştirilecektir.</a:t>
            </a:r>
            <a:endParaRPr lang="tr-TR" sz="2000" dirty="0">
              <a:solidFill>
                <a:schemeClr val="bg1"/>
              </a:solidFill>
            </a:endParaRPr>
          </a:p>
        </p:txBody>
      </p:sp>
      <p:sp>
        <p:nvSpPr>
          <p:cNvPr id="9" name="Rounded Rectangle 8"/>
          <p:cNvSpPr/>
          <p:nvPr/>
        </p:nvSpPr>
        <p:spPr>
          <a:xfrm>
            <a:off x="323528" y="1556792"/>
            <a:ext cx="8640960" cy="576064"/>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tr-TR" sz="2200" dirty="0" smtClean="0">
                <a:solidFill>
                  <a:srgbClr val="FF0000"/>
                </a:solidFill>
              </a:rPr>
              <a:t>01.01.2011 Tarihinde 4708 sayılı Kanun Yurt genelinde uygulanacak olup,</a:t>
            </a:r>
          </a:p>
        </p:txBody>
      </p:sp>
      <p:sp>
        <p:nvSpPr>
          <p:cNvPr id="10" name="Rounded Rectangle 9"/>
          <p:cNvSpPr/>
          <p:nvPr/>
        </p:nvSpPr>
        <p:spPr>
          <a:xfrm>
            <a:off x="611560" y="5301208"/>
            <a:ext cx="8352928" cy="1368152"/>
          </a:xfrm>
          <a:prstGeom prst="roundRect">
            <a:avLst/>
          </a:prstGeom>
          <a:solidFill>
            <a:srgbClr val="E6AF00"/>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2000" dirty="0" smtClean="0">
                <a:solidFill>
                  <a:schemeClr val="bg1"/>
                </a:solidFill>
              </a:rPr>
              <a:t>Ayrıca; Türkiye Belediyeler Birliği ile müşterek yürütülecek olan bir eğitim programı ile; 9 bölgede yapılmak üzere, tüm il, ilçe ve belde belediyeleri imar çalışanlarının eğitilmesi planlanmakta olup, ilk eğitim </a:t>
            </a:r>
            <a:r>
              <a:rPr lang="tr-TR" sz="2000" b="1" u="sng" dirty="0" smtClean="0">
                <a:solidFill>
                  <a:schemeClr val="bg1"/>
                </a:solidFill>
              </a:rPr>
              <a:t>10-15 Ekim 2010 </a:t>
            </a:r>
            <a:r>
              <a:rPr lang="tr-TR" sz="2000" dirty="0" smtClean="0">
                <a:solidFill>
                  <a:schemeClr val="bg1"/>
                </a:solidFill>
              </a:rPr>
              <a:t>tarihinde Çorum ilinde başlamıştır. </a:t>
            </a:r>
            <a:endParaRPr lang="tr-TR" sz="2000" dirty="0">
              <a:solidFill>
                <a:schemeClr val="bg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6 Slayt Numarası Yer Tutucusu"/>
          <p:cNvSpPr txBox="1">
            <a:spLocks noGrp="1"/>
          </p:cNvSpPr>
          <p:nvPr/>
        </p:nvSpPr>
        <p:spPr bwMode="auto">
          <a:xfrm>
            <a:off x="7097713" y="6329363"/>
            <a:ext cx="1905000" cy="457200"/>
          </a:xfrm>
          <a:prstGeom prst="rect">
            <a:avLst/>
          </a:prstGeom>
          <a:noFill/>
          <a:ln w="9525">
            <a:noFill/>
            <a:miter lim="800000"/>
            <a:headEnd/>
            <a:tailEnd/>
          </a:ln>
        </p:spPr>
        <p:txBody>
          <a:bodyPr anchor="b"/>
          <a:lstStyle/>
          <a:p>
            <a:pPr algn="r" eaLnBrk="0" hangingPunct="0">
              <a:spcBef>
                <a:spcPct val="50000"/>
              </a:spcBef>
            </a:pPr>
            <a:fld id="{30125444-D518-4FD0-AB48-155BE4239601}" type="slidenum">
              <a:rPr lang="en-US" sz="1400">
                <a:solidFill>
                  <a:schemeClr val="bg2"/>
                </a:solidFill>
                <a:latin typeface="Arial" pitchFamily="34" charset="0"/>
              </a:rPr>
              <a:pPr algn="r" eaLnBrk="0" hangingPunct="0">
                <a:spcBef>
                  <a:spcPct val="50000"/>
                </a:spcBef>
              </a:pPr>
              <a:t>33</a:t>
            </a:fld>
            <a:endParaRPr lang="en-US" sz="1400" dirty="0">
              <a:solidFill>
                <a:schemeClr val="bg2"/>
              </a:solidFill>
              <a:latin typeface="Arial" pitchFamily="34" charset="0"/>
            </a:endParaRPr>
          </a:p>
        </p:txBody>
      </p:sp>
      <p:grpSp>
        <p:nvGrpSpPr>
          <p:cNvPr id="2" name="6 Grup"/>
          <p:cNvGrpSpPr/>
          <p:nvPr/>
        </p:nvGrpSpPr>
        <p:grpSpPr>
          <a:xfrm>
            <a:off x="1285852" y="928670"/>
            <a:ext cx="6643734"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CEZA DURUMLARI</a:t>
              </a:r>
              <a:endParaRPr lang="tr-TR" sz="2000" b="1" dirty="0">
                <a:solidFill>
                  <a:schemeClr val="tx2"/>
                </a:solidFill>
                <a:latin typeface="Times New Roman" pitchFamily="18" charset="0"/>
                <a:cs typeface="Times New Roman" pitchFamily="18" charset="0"/>
              </a:endParaRPr>
            </a:p>
          </p:txBody>
        </p:sp>
      </p:grpSp>
      <p:sp>
        <p:nvSpPr>
          <p:cNvPr id="7" name="Rectangle 10"/>
          <p:cNvSpPr>
            <a:spLocks noChangeArrowheads="1"/>
          </p:cNvSpPr>
          <p:nvPr/>
        </p:nvSpPr>
        <p:spPr bwMode="auto">
          <a:xfrm>
            <a:off x="177800" y="1724025"/>
            <a:ext cx="8642350" cy="584775"/>
          </a:xfrm>
          <a:prstGeom prst="rect">
            <a:avLst/>
          </a:prstGeom>
          <a:noFill/>
          <a:ln w="9525">
            <a:noFill/>
            <a:miter lim="800000"/>
            <a:headEnd/>
            <a:tailEnd/>
          </a:ln>
          <a:effectLst/>
        </p:spPr>
        <p:txBody>
          <a:bodyPr>
            <a:spAutoFit/>
          </a:bodyPr>
          <a:lstStyle/>
          <a:p>
            <a:pPr algn="ctr" eaLnBrk="1" hangingPunct="1">
              <a:buClrTx/>
              <a:buSzTx/>
              <a:buFont typeface="Wingdings" pitchFamily="2" charset="2"/>
              <a:buNone/>
            </a:pPr>
            <a:r>
              <a:rPr lang="tr-TR" sz="1600" b="1" dirty="0" smtClean="0">
                <a:solidFill>
                  <a:schemeClr val="tx1"/>
                </a:solidFill>
                <a:latin typeface="Verdana" pitchFamily="34" charset="0"/>
                <a:cs typeface="Times New Roman" pitchFamily="18" charset="0"/>
              </a:rPr>
              <a:t>Yapı Denetim Kuruluşlarına Uygulanan Cezai İşlemlerin, Madde gerekçelerine göre yüzdesel dağılımıdağılımı</a:t>
            </a:r>
            <a:endParaRPr lang="tr-TR" sz="1600" b="1" dirty="0">
              <a:solidFill>
                <a:schemeClr val="tx1"/>
              </a:solidFill>
              <a:latin typeface="Verdana" pitchFamily="34" charset="0"/>
              <a:cs typeface="Times New Roman" pitchFamily="18" charset="0"/>
            </a:endParaRPr>
          </a:p>
        </p:txBody>
      </p:sp>
      <p:pic>
        <p:nvPicPr>
          <p:cNvPr id="10" name="Picture 11"/>
          <p:cNvPicPr>
            <a:picLocks noChangeArrowheads="1"/>
          </p:cNvPicPr>
          <p:nvPr/>
        </p:nvPicPr>
        <p:blipFill>
          <a:blip r:embed="rId3" cstate="print"/>
          <a:srcRect/>
          <a:stretch>
            <a:fillRect/>
          </a:stretch>
        </p:blipFill>
        <p:spPr bwMode="auto">
          <a:xfrm>
            <a:off x="252413" y="2428868"/>
            <a:ext cx="8496300" cy="3917957"/>
          </a:xfrm>
          <a:prstGeom prst="rect">
            <a:avLst/>
          </a:prstGeom>
          <a:ln>
            <a:headEnd/>
            <a:tailEnd/>
          </a:ln>
          <a:effectLst>
            <a:glow rad="139700">
              <a:schemeClr val="accent4">
                <a:satMod val="175000"/>
                <a:alpha val="40000"/>
              </a:schemeClr>
            </a:glow>
            <a:outerShdw blurRad="63500" dist="38100" dir="5400000" rotWithShape="0">
              <a:srgbClr val="000000">
                <a:alpha val="45000"/>
              </a:srgbClr>
            </a:outerShdw>
          </a:effectLst>
        </p:spPr>
        <p:style>
          <a:lnRef idx="0">
            <a:schemeClr val="accent1"/>
          </a:lnRef>
          <a:fillRef idx="3">
            <a:schemeClr val="accent1"/>
          </a:fillRef>
          <a:effectRef idx="3">
            <a:schemeClr val="accent1"/>
          </a:effectRef>
          <a:fontRef idx="minor">
            <a:schemeClr val="lt1"/>
          </a:fontRef>
        </p:style>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428750" y="344488"/>
            <a:ext cx="6215063" cy="584200"/>
          </a:xfrm>
          <a:prstGeom prst="rect">
            <a:avLst/>
          </a:prstGeom>
        </p:spPr>
        <p:txBody>
          <a:bodyPr>
            <a:spAutoFit/>
          </a:bodyPr>
          <a:lstStyle/>
          <a:p>
            <a:pPr algn="ctr" fontAlgn="auto">
              <a:spcBef>
                <a:spcPts val="0"/>
              </a:spcBef>
              <a:spcAft>
                <a:spcPts val="0"/>
              </a:spcAft>
              <a:defRPr/>
            </a:pPr>
            <a:r>
              <a:rPr lang="tr-TR" sz="3200" b="1" dirty="0" smtClean="0">
                <a:effectLst>
                  <a:outerShdw blurRad="38100" dist="38100" dir="2700000" algn="tl">
                    <a:srgbClr val="000000">
                      <a:alpha val="43137"/>
                    </a:srgbClr>
                  </a:outerShdw>
                </a:effectLst>
                <a:latin typeface="Arial Narrow" pitchFamily="34" charset="0"/>
                <a:cs typeface="+mn-cs"/>
              </a:rPr>
              <a:t>YAPI DENETİMİ</a:t>
            </a:r>
            <a:endParaRPr lang="tr-TR" sz="3200" b="1" dirty="0">
              <a:effectLst>
                <a:outerShdw blurRad="38100" dist="38100" dir="2700000" algn="tl">
                  <a:srgbClr val="000000">
                    <a:alpha val="43137"/>
                  </a:srgbClr>
                </a:outerShdw>
              </a:effectLst>
              <a:latin typeface="Arial Narrow" pitchFamily="34" charset="0"/>
              <a:cs typeface="+mn-cs"/>
            </a:endParaRPr>
          </a:p>
        </p:txBody>
      </p:sp>
      <p:grpSp>
        <p:nvGrpSpPr>
          <p:cNvPr id="7" name="6 Grup"/>
          <p:cNvGrpSpPr/>
          <p:nvPr/>
        </p:nvGrpSpPr>
        <p:grpSpPr>
          <a:xfrm>
            <a:off x="1285852" y="928670"/>
            <a:ext cx="6643734"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9"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buFont typeface="Wingdings" pitchFamily="2" charset="2"/>
                <a:buNone/>
                <a:defRPr/>
              </a:pPr>
              <a:r>
                <a:rPr lang="tr-TR" sz="2000" b="1" dirty="0" smtClean="0">
                  <a:latin typeface="Times New Roman" pitchFamily="18" charset="0"/>
                  <a:cs typeface="Times New Roman" pitchFamily="18" charset="0"/>
                </a:rPr>
                <a:t>CEZA DURUMLARI</a:t>
              </a:r>
              <a:endParaRPr lang="tr-TR" sz="2000" b="1" dirty="0">
                <a:solidFill>
                  <a:schemeClr val="tx2"/>
                </a:solidFill>
                <a:latin typeface="Times New Roman" pitchFamily="18" charset="0"/>
                <a:cs typeface="Times New Roman" pitchFamily="18" charset="0"/>
              </a:endParaRPr>
            </a:p>
          </p:txBody>
        </p:sp>
      </p:grpSp>
      <p:sp>
        <p:nvSpPr>
          <p:cNvPr id="10" name="Rounded Rectangle 9"/>
          <p:cNvSpPr/>
          <p:nvPr/>
        </p:nvSpPr>
        <p:spPr>
          <a:xfrm>
            <a:off x="179512" y="1700808"/>
            <a:ext cx="8640960" cy="2016224"/>
          </a:xfrm>
          <a:prstGeom prst="roundRect">
            <a:avLst/>
          </a:prstGeom>
          <a:solidFill>
            <a:srgbClr val="0070C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2400" b="1" dirty="0" smtClean="0">
                <a:solidFill>
                  <a:srgbClr val="FF0000"/>
                </a:solidFill>
              </a:rPr>
              <a:t>4708 sayılı Kanun’un 2. maddesi Yapı Denetim Kuruluşlarının Görevleri Hüküm altına alınmış olup,</a:t>
            </a:r>
          </a:p>
          <a:p>
            <a:pPr algn="ctr"/>
            <a:endParaRPr lang="tr-TR" sz="1200" dirty="0" smtClean="0">
              <a:solidFill>
                <a:schemeClr val="bg1"/>
              </a:solidFill>
            </a:endParaRPr>
          </a:p>
          <a:p>
            <a:r>
              <a:rPr lang="tr-TR" u="sng" dirty="0" smtClean="0">
                <a:solidFill>
                  <a:schemeClr val="bg1"/>
                </a:solidFill>
              </a:rPr>
              <a:t>2/c Maddesi</a:t>
            </a:r>
            <a:r>
              <a:rPr lang="tr-TR" dirty="0" smtClean="0">
                <a:solidFill>
                  <a:schemeClr val="bg1"/>
                </a:solidFill>
              </a:rPr>
              <a:t>;  Yapının, ruhsat ekleri ve mevzuata uygun olarak yapılmasını denetlemek,</a:t>
            </a:r>
          </a:p>
          <a:p>
            <a:r>
              <a:rPr lang="tr-TR" u="sng" dirty="0" smtClean="0">
                <a:solidFill>
                  <a:schemeClr val="bg1"/>
                </a:solidFill>
              </a:rPr>
              <a:t>2/g Maddesi</a:t>
            </a:r>
            <a:r>
              <a:rPr lang="tr-TR" dirty="0" smtClean="0">
                <a:solidFill>
                  <a:schemeClr val="bg1"/>
                </a:solidFill>
              </a:rPr>
              <a:t>;  Ruhsat eklerine aykırı uygulama yapılması halinde durumu  üç iş günü içerisinde ilgili idaresine bildirimde bulunmak.</a:t>
            </a:r>
            <a:endParaRPr lang="tr-TR" dirty="0">
              <a:solidFill>
                <a:schemeClr val="bg1"/>
              </a:solidFill>
            </a:endParaRPr>
          </a:p>
        </p:txBody>
      </p:sp>
      <p:sp>
        <p:nvSpPr>
          <p:cNvPr id="11" name="Rounded Rectangle 10"/>
          <p:cNvSpPr/>
          <p:nvPr/>
        </p:nvSpPr>
        <p:spPr>
          <a:xfrm>
            <a:off x="179512" y="4365104"/>
            <a:ext cx="8640960" cy="2016224"/>
          </a:xfrm>
          <a:prstGeom prst="roundRect">
            <a:avLst/>
          </a:prstGeom>
          <a:solidFill>
            <a:srgbClr val="FFC00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2400" b="1" dirty="0" smtClean="0">
                <a:solidFill>
                  <a:srgbClr val="FF0000"/>
                </a:solidFill>
              </a:rPr>
              <a:t>4708 sayılı Kanun’un 3. maddesi,</a:t>
            </a:r>
          </a:p>
          <a:p>
            <a:pPr algn="ctr"/>
            <a:endParaRPr lang="tr-TR" sz="1200" dirty="0" smtClean="0">
              <a:solidFill>
                <a:schemeClr val="bg1"/>
              </a:solidFill>
            </a:endParaRPr>
          </a:p>
          <a:p>
            <a:r>
              <a:rPr lang="tr-TR" dirty="0" smtClean="0">
                <a:solidFill>
                  <a:schemeClr val="bg1"/>
                </a:solidFill>
              </a:rPr>
              <a:t>Yapı denetim kuruluşunun deentim faaliyeti dışında başkaca ticari faaliyette bulunmaz, hükmüne amirdir.</a:t>
            </a:r>
            <a:endParaRPr lang="tr-TR" dirty="0">
              <a:solidFill>
                <a:schemeClr val="bg1"/>
              </a:solidFill>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28596" y="1625260"/>
            <a:ext cx="8286776" cy="4862870"/>
          </a:xfrm>
          <a:prstGeom prst="rect">
            <a:avLst/>
          </a:prstGeom>
          <a:noFill/>
          <a:effectLst/>
          <a:scene3d>
            <a:camera prst="orthographicFront"/>
            <a:lightRig rig="threePt" dir="t">
              <a:rot lat="0" lon="0" rev="1200000"/>
            </a:lightRig>
          </a:scene3d>
          <a:sp3d/>
        </p:spPr>
        <p:style>
          <a:lnRef idx="0">
            <a:schemeClr val="accent6"/>
          </a:lnRef>
          <a:fillRef idx="1002">
            <a:schemeClr val="dk1"/>
          </a:fillRef>
          <a:effectRef idx="3">
            <a:schemeClr val="accent6"/>
          </a:effectRef>
          <a:fontRef idx="minor">
            <a:schemeClr val="lt1"/>
          </a:fontRef>
        </p:style>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İlginize Teşekür Eder</a:t>
            </a:r>
          </a:p>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Saygılar Sunarım</a:t>
            </a: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Selami MERDİN</a:t>
            </a:r>
          </a:p>
          <a:p>
            <a:pPr algn="ctr" fontAlgn="auto">
              <a:spcBef>
                <a:spcPts val="0"/>
              </a:spcBef>
              <a:spcAft>
                <a:spcPts val="0"/>
              </a:spcAft>
              <a:defRPr/>
            </a:pPr>
            <a:r>
              <a:rPr lang="tr-TR" b="1" dirty="0" smtClean="0">
                <a:ln>
                  <a:prstDash val="solid"/>
                </a:ln>
                <a:solidFill>
                  <a:schemeClr val="tx1"/>
                </a:solidFill>
                <a:latin typeface="Century Gothic" pitchFamily="34" charset="0"/>
              </a:rPr>
              <a:t>İnşaat Y. Mühendisi</a:t>
            </a:r>
          </a:p>
          <a:p>
            <a:pPr algn="ctr" fontAlgn="auto">
              <a:spcBef>
                <a:spcPts val="0"/>
              </a:spcBef>
              <a:spcAft>
                <a:spcPts val="0"/>
              </a:spcAft>
              <a:defRPr/>
            </a:pPr>
            <a:r>
              <a:rPr lang="tr-TR" b="1" dirty="0" smtClean="0">
                <a:ln>
                  <a:prstDash val="solid"/>
                </a:ln>
                <a:solidFill>
                  <a:schemeClr val="tx1"/>
                </a:solidFill>
                <a:latin typeface="Century Gothic" pitchFamily="34" charset="0"/>
              </a:rPr>
              <a:t>İletişim:Tel: 0 312.4800810 / 390</a:t>
            </a:r>
          </a:p>
          <a:p>
            <a:pPr algn="ctr" fontAlgn="auto">
              <a:spcBef>
                <a:spcPts val="0"/>
              </a:spcBef>
              <a:spcAft>
                <a:spcPts val="0"/>
              </a:spcAft>
              <a:defRPr/>
            </a:pPr>
            <a:r>
              <a:rPr lang="tr-TR" b="1" dirty="0" smtClean="0">
                <a:ln>
                  <a:prstDash val="solid"/>
                </a:ln>
                <a:solidFill>
                  <a:schemeClr val="tx1"/>
                </a:solidFill>
                <a:latin typeface="Century Gothic" pitchFamily="34" charset="0"/>
              </a:rPr>
              <a:t>E-Posta: selemi.merdin@yigm.gov.tr</a:t>
            </a:r>
          </a:p>
          <a:p>
            <a:pPr algn="ctr" fontAlgn="auto">
              <a:spcBef>
                <a:spcPts val="0"/>
              </a:spcBef>
              <a:spcAft>
                <a:spcPts val="0"/>
              </a:spcAft>
              <a:defRPr/>
            </a:pPr>
            <a:endParaRPr lang="tr-TR" dirty="0" smtClean="0">
              <a:ln>
                <a:prstDash val="solid"/>
              </a:ln>
              <a:solidFill>
                <a:schemeClr val="tx1"/>
              </a:solidFill>
              <a:latin typeface="Century Gothic" pitchFamily="34" charset="0"/>
            </a:endParaRPr>
          </a:p>
          <a:p>
            <a:pPr algn="ctr" fontAlgn="auto">
              <a:spcBef>
                <a:spcPts val="0"/>
              </a:spcBef>
              <a:spcAft>
                <a:spcPts val="0"/>
              </a:spcAft>
              <a:defRPr/>
            </a:pPr>
            <a:endParaRPr lang="tr-TR" dirty="0">
              <a:ln>
                <a:prstDash val="solid"/>
              </a:ln>
              <a:solidFill>
                <a:schemeClr val="tx1"/>
              </a:solidFill>
              <a:latin typeface="Century Gothic" pitchFamily="34"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28596" y="1625260"/>
            <a:ext cx="8286776" cy="4862870"/>
          </a:xfrm>
          <a:prstGeom prst="rect">
            <a:avLst/>
          </a:prstGeom>
          <a:noFill/>
          <a:effectLst/>
          <a:scene3d>
            <a:camera prst="orthographicFront"/>
            <a:lightRig rig="threePt" dir="t">
              <a:rot lat="0" lon="0" rev="1200000"/>
            </a:lightRig>
          </a:scene3d>
          <a:sp3d/>
        </p:spPr>
        <p:style>
          <a:lnRef idx="0">
            <a:schemeClr val="accent6"/>
          </a:lnRef>
          <a:fillRef idx="1002">
            <a:schemeClr val="dk1"/>
          </a:fillRef>
          <a:effectRef idx="3">
            <a:schemeClr val="accent6"/>
          </a:effectRef>
          <a:fontRef idx="minor">
            <a:schemeClr val="lt1"/>
          </a:fontRef>
        </p:style>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İlginize Teşekür Eder</a:t>
            </a:r>
          </a:p>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Saygılar Sunarım</a:t>
            </a: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Selami MERDİN</a:t>
            </a:r>
          </a:p>
          <a:p>
            <a:pPr algn="ctr" fontAlgn="auto">
              <a:spcBef>
                <a:spcPts val="0"/>
              </a:spcBef>
              <a:spcAft>
                <a:spcPts val="0"/>
              </a:spcAft>
              <a:defRPr/>
            </a:pPr>
            <a:r>
              <a:rPr lang="tr-TR" b="1" dirty="0" smtClean="0">
                <a:ln>
                  <a:prstDash val="solid"/>
                </a:ln>
                <a:solidFill>
                  <a:schemeClr val="tx1"/>
                </a:solidFill>
                <a:latin typeface="Century Gothic" pitchFamily="34" charset="0"/>
              </a:rPr>
              <a:t>İnşaat Y. Mühendisi</a:t>
            </a:r>
          </a:p>
          <a:p>
            <a:pPr algn="ctr" fontAlgn="auto">
              <a:spcBef>
                <a:spcPts val="0"/>
              </a:spcBef>
              <a:spcAft>
                <a:spcPts val="0"/>
              </a:spcAft>
              <a:defRPr/>
            </a:pPr>
            <a:r>
              <a:rPr lang="tr-TR" b="1" dirty="0" smtClean="0">
                <a:ln>
                  <a:prstDash val="solid"/>
                </a:ln>
                <a:solidFill>
                  <a:schemeClr val="tx1"/>
                </a:solidFill>
                <a:latin typeface="Century Gothic" pitchFamily="34" charset="0"/>
              </a:rPr>
              <a:t>İletişim:Tel: 0 312.4800810 / 390</a:t>
            </a:r>
          </a:p>
          <a:p>
            <a:pPr algn="ctr" fontAlgn="auto">
              <a:spcBef>
                <a:spcPts val="0"/>
              </a:spcBef>
              <a:spcAft>
                <a:spcPts val="0"/>
              </a:spcAft>
              <a:defRPr/>
            </a:pPr>
            <a:r>
              <a:rPr lang="tr-TR" b="1" dirty="0" smtClean="0">
                <a:ln>
                  <a:prstDash val="solid"/>
                </a:ln>
                <a:solidFill>
                  <a:schemeClr val="tx1"/>
                </a:solidFill>
                <a:latin typeface="Century Gothic" pitchFamily="34" charset="0"/>
              </a:rPr>
              <a:t>E-Posta: selemi.merdin@yigm.gov.tr</a:t>
            </a:r>
          </a:p>
          <a:p>
            <a:pPr algn="ctr" fontAlgn="auto">
              <a:spcBef>
                <a:spcPts val="0"/>
              </a:spcBef>
              <a:spcAft>
                <a:spcPts val="0"/>
              </a:spcAft>
              <a:defRPr/>
            </a:pPr>
            <a:endParaRPr lang="tr-TR" dirty="0" smtClean="0">
              <a:ln>
                <a:prstDash val="solid"/>
              </a:ln>
              <a:solidFill>
                <a:schemeClr val="tx1"/>
              </a:solidFill>
              <a:latin typeface="Century Gothic" pitchFamily="34" charset="0"/>
            </a:endParaRPr>
          </a:p>
          <a:p>
            <a:pPr algn="ctr" fontAlgn="auto">
              <a:spcBef>
                <a:spcPts val="0"/>
              </a:spcBef>
              <a:spcAft>
                <a:spcPts val="0"/>
              </a:spcAft>
              <a:defRPr/>
            </a:pPr>
            <a:endParaRPr lang="tr-TR" dirty="0">
              <a:ln>
                <a:prstDash val="solid"/>
              </a:ln>
              <a:solidFill>
                <a:schemeClr val="tx1"/>
              </a:solidFill>
              <a:latin typeface="Century Gothic"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28596" y="2566096"/>
            <a:ext cx="8286776" cy="769441"/>
          </a:xfrm>
          <a:prstGeom prst="rect">
            <a:avLst/>
          </a:prstGeom>
          <a:noFill/>
          <a:effectLst/>
          <a:scene3d>
            <a:camera prst="orthographicFront"/>
            <a:lightRig rig="threePt" dir="t">
              <a:rot lat="0" lon="0" rev="1200000"/>
            </a:lightRig>
          </a:scene3d>
          <a:sp3d/>
        </p:spPr>
        <p:style>
          <a:lnRef idx="0">
            <a:schemeClr val="accent6"/>
          </a:lnRef>
          <a:fillRef idx="1002">
            <a:schemeClr val="dk1"/>
          </a:fillRef>
          <a:effectRef idx="3">
            <a:schemeClr val="accent6"/>
          </a:effectRef>
          <a:fontRef idx="minor">
            <a:schemeClr val="lt1"/>
          </a:fontRef>
        </p:style>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KARŞILAŞILAN   SORUNLAR</a:t>
            </a:r>
            <a:endParaRPr lang="tr-TR" sz="2000" b="1" dirty="0">
              <a:ln>
                <a:prstDash val="solid"/>
              </a:ln>
              <a:solidFill>
                <a:schemeClr val="tx1"/>
              </a:solidFill>
              <a:effectLst>
                <a:outerShdw blurRad="38100" dist="38100" dir="2700000" algn="tl">
                  <a:srgbClr val="000000">
                    <a:alpha val="43137"/>
                  </a:srgbClr>
                </a:outerShdw>
              </a:effectLst>
              <a:latin typeface="Century Gothic"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71406" y="1200372"/>
            <a:ext cx="1800000" cy="1800000"/>
          </a:xfrm>
          <a:prstGeom prst="ellipse">
            <a:avLst/>
          </a:prstGeom>
          <a:gradFill>
            <a:gsLst>
              <a:gs pos="0">
                <a:srgbClr val="FFC000"/>
              </a:gs>
              <a:gs pos="100000">
                <a:schemeClr val="bg2">
                  <a:shade val="30000"/>
                  <a:satMod val="200000"/>
                </a:schemeClr>
              </a:gs>
            </a:gsLst>
            <a:path path="circle">
              <a:fillToRect l="50000" t="50000" r="50000" b="50000"/>
            </a:path>
          </a:gradFill>
        </p:spPr>
        <p:style>
          <a:lnRef idx="2">
            <a:schemeClr val="accent2">
              <a:shade val="50000"/>
            </a:schemeClr>
          </a:lnRef>
          <a:fillRef idx="1">
            <a:schemeClr val="accent2"/>
          </a:fillRef>
          <a:effectRef idx="0">
            <a:schemeClr val="accent2"/>
          </a:effectRef>
          <a:fontRef idx="minor">
            <a:schemeClr val="lt1"/>
          </a:fontRef>
        </p:style>
        <p:txBody>
          <a:bodyPr lIns="36000" tIns="36000" rIns="36000" bIns="36000" rtlCol="0" anchor="ctr"/>
          <a:lstStyle/>
          <a:p>
            <a:pPr algn="ctr"/>
            <a:r>
              <a:rPr lang="tr-TR"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YAPI SAHİBİ</a:t>
            </a:r>
            <a:endParaRPr lang="tr-TR"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Oval 9"/>
          <p:cNvSpPr/>
          <p:nvPr/>
        </p:nvSpPr>
        <p:spPr>
          <a:xfrm>
            <a:off x="7215206" y="1214422"/>
            <a:ext cx="1800000" cy="1800000"/>
          </a:xfrm>
          <a:prstGeom prst="ellipse">
            <a:avLst/>
          </a:prstGeom>
          <a:gradFill>
            <a:gsLst>
              <a:gs pos="0">
                <a:srgbClr val="FFC000"/>
              </a:gs>
              <a:gs pos="100000">
                <a:schemeClr val="bg2">
                  <a:shade val="30000"/>
                  <a:satMod val="200000"/>
                </a:schemeClr>
              </a:gs>
            </a:gsLst>
            <a:path path="circle">
              <a:fillToRect l="50000" t="50000" r="50000" b="50000"/>
            </a:path>
          </a:gradFill>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YAPI MÜTEAHHİDİ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2" name="Curved Down Arrow 11"/>
          <p:cNvSpPr/>
          <p:nvPr/>
        </p:nvSpPr>
        <p:spPr>
          <a:xfrm>
            <a:off x="928662" y="571481"/>
            <a:ext cx="7358114" cy="642941"/>
          </a:xfrm>
          <a:prstGeom prst="curved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Rounded Rectangle 12"/>
          <p:cNvSpPr/>
          <p:nvPr/>
        </p:nvSpPr>
        <p:spPr>
          <a:xfrm>
            <a:off x="3165799" y="642918"/>
            <a:ext cx="2748483" cy="45340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İNŞAAT YAPIM SÖZLEŞMESİ</a:t>
            </a:r>
            <a:endParaRPr lang="tr-TR" dirty="0"/>
          </a:p>
        </p:txBody>
      </p:sp>
      <p:sp>
        <p:nvSpPr>
          <p:cNvPr id="14" name="Curved Up Arrow 13"/>
          <p:cNvSpPr/>
          <p:nvPr/>
        </p:nvSpPr>
        <p:spPr>
          <a:xfrm rot="2659309">
            <a:off x="-574776" y="4550051"/>
            <a:ext cx="5387262" cy="483365"/>
          </a:xfrm>
          <a:prstGeom prst="curved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Rounded Rectangle 14"/>
          <p:cNvSpPr/>
          <p:nvPr/>
        </p:nvSpPr>
        <p:spPr>
          <a:xfrm rot="2728052">
            <a:off x="242867" y="4345944"/>
            <a:ext cx="3703695" cy="33715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YAPI  DENETİM  HİZMET SÖZLEŞMESİ</a:t>
            </a:r>
            <a:endParaRPr lang="tr-TR" dirty="0"/>
          </a:p>
        </p:txBody>
      </p:sp>
      <p:sp>
        <p:nvSpPr>
          <p:cNvPr id="16" name="Curved Up Arrow 15"/>
          <p:cNvSpPr/>
          <p:nvPr/>
        </p:nvSpPr>
        <p:spPr>
          <a:xfrm rot="18657958">
            <a:off x="4821429" y="4465174"/>
            <a:ext cx="5126229" cy="538854"/>
          </a:xfrm>
          <a:prstGeom prst="curved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Oval 8"/>
          <p:cNvSpPr/>
          <p:nvPr/>
        </p:nvSpPr>
        <p:spPr>
          <a:xfrm>
            <a:off x="3929058" y="4986586"/>
            <a:ext cx="1800000" cy="1800000"/>
          </a:xfrm>
          <a:prstGeom prst="ellipse">
            <a:avLst/>
          </a:prstGeom>
          <a:gradFill>
            <a:gsLst>
              <a:gs pos="0">
                <a:srgbClr val="7030A0"/>
              </a:gs>
              <a:gs pos="100000">
                <a:schemeClr val="bg2">
                  <a:shade val="30000"/>
                  <a:satMod val="200000"/>
                </a:schemeClr>
              </a:gs>
            </a:gsLst>
            <a:path path="circle">
              <a:fillToRect l="50000" t="50000" r="50000" b="50000"/>
            </a:path>
          </a:gradFill>
        </p:spPr>
        <p:style>
          <a:lnRef idx="2">
            <a:schemeClr val="accent6">
              <a:shade val="50000"/>
            </a:schemeClr>
          </a:lnRef>
          <a:fillRef idx="1">
            <a:schemeClr val="accent6"/>
          </a:fillRef>
          <a:effectRef idx="0">
            <a:schemeClr val="accent6"/>
          </a:effectRef>
          <a:fontRef idx="minor">
            <a:schemeClr val="lt1"/>
          </a:fontRef>
        </p:style>
        <p:txBody>
          <a:bodyPr lIns="0" tIns="36000" rIns="0" bIns="36000" rtlCol="0" anchor="ctr"/>
          <a:lstStyle/>
          <a:p>
            <a:pPr algn="ctr"/>
            <a:r>
              <a:rPr lang="tr-T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YAPI DENETİM KURULUŞU</a:t>
            </a:r>
            <a:endParaRPr lang="tr-TR"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Rounded Rectangle 16"/>
          <p:cNvSpPr/>
          <p:nvPr/>
        </p:nvSpPr>
        <p:spPr>
          <a:xfrm rot="18555423">
            <a:off x="6279725" y="4365269"/>
            <a:ext cx="2296863" cy="37671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GÖZETİM</a:t>
            </a:r>
            <a:endParaRPr lang="tr-TR" dirty="0"/>
          </a:p>
        </p:txBody>
      </p:sp>
      <p:pic>
        <p:nvPicPr>
          <p:cNvPr id="19" name="Picture 18" descr="03-09-09_1524.jpg"/>
          <p:cNvPicPr>
            <a:picLocks noChangeAspect="1"/>
          </p:cNvPicPr>
          <p:nvPr/>
        </p:nvPicPr>
        <p:blipFill>
          <a:blip r:embed="rId2" cstate="print"/>
          <a:stretch>
            <a:fillRect/>
          </a:stretch>
        </p:blipFill>
        <p:spPr>
          <a:xfrm>
            <a:off x="3857620" y="1214422"/>
            <a:ext cx="1714512" cy="2357454"/>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20" name="Up Arrow 19"/>
          <p:cNvSpPr/>
          <p:nvPr/>
        </p:nvSpPr>
        <p:spPr>
          <a:xfrm>
            <a:off x="4714876" y="3643314"/>
            <a:ext cx="214314" cy="135732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Rounded Rectangle 20"/>
          <p:cNvSpPr/>
          <p:nvPr/>
        </p:nvSpPr>
        <p:spPr>
          <a:xfrm rot="16200000">
            <a:off x="4607719" y="4179099"/>
            <a:ext cx="1071570" cy="428628"/>
          </a:xfrm>
          <a:prstGeom prst="roundRect">
            <a:avLst/>
          </a:prstGeom>
        </p:spPr>
        <p:style>
          <a:lnRef idx="1">
            <a:schemeClr val="accent5"/>
          </a:lnRef>
          <a:fillRef idx="2">
            <a:schemeClr val="accent5"/>
          </a:fillRef>
          <a:effectRef idx="1">
            <a:schemeClr val="accent5"/>
          </a:effectRef>
          <a:fontRef idx="minor">
            <a:schemeClr val="dk1"/>
          </a:fontRef>
        </p:style>
        <p:txBody>
          <a:bodyPr lIns="36000" rIns="36000" rtlCol="0" anchor="ctr"/>
          <a:lstStyle/>
          <a:p>
            <a:pPr algn="ctr"/>
            <a:r>
              <a:rPr lang="tr-TR" dirty="0" smtClean="0"/>
              <a:t>DENETİM</a:t>
            </a:r>
            <a:endParaRPr lang="tr-TR" dirty="0"/>
          </a:p>
        </p:txBody>
      </p:sp>
      <p:sp>
        <p:nvSpPr>
          <p:cNvPr id="22" name="Left Arrow 21"/>
          <p:cNvSpPr/>
          <p:nvPr/>
        </p:nvSpPr>
        <p:spPr>
          <a:xfrm>
            <a:off x="5643570" y="2071678"/>
            <a:ext cx="1571636"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Rounded Rectangle 22"/>
          <p:cNvSpPr/>
          <p:nvPr/>
        </p:nvSpPr>
        <p:spPr>
          <a:xfrm>
            <a:off x="6072198" y="1714488"/>
            <a:ext cx="1000132" cy="357190"/>
          </a:xfrm>
          <a:prstGeom prst="roundRect">
            <a:avLst/>
          </a:prstGeom>
        </p:spPr>
        <p:style>
          <a:lnRef idx="1">
            <a:schemeClr val="accent5"/>
          </a:lnRef>
          <a:fillRef idx="2">
            <a:schemeClr val="accent5"/>
          </a:fillRef>
          <a:effectRef idx="1">
            <a:schemeClr val="accent5"/>
          </a:effectRef>
          <a:fontRef idx="minor">
            <a:schemeClr val="dk1"/>
          </a:fontRef>
        </p:style>
        <p:txBody>
          <a:bodyPr lIns="36000" rIns="36000" rtlCol="0" anchor="ctr"/>
          <a:lstStyle/>
          <a:p>
            <a:pPr algn="ctr"/>
            <a:r>
              <a:rPr lang="tr-TR" dirty="0" smtClean="0"/>
              <a:t>ÜRETİM</a:t>
            </a:r>
            <a:endParaRPr lang="tr-TR" dirty="0"/>
          </a:p>
        </p:txBody>
      </p:sp>
      <p:sp>
        <p:nvSpPr>
          <p:cNvPr id="30" name="Left Arrow 29"/>
          <p:cNvSpPr/>
          <p:nvPr/>
        </p:nvSpPr>
        <p:spPr>
          <a:xfrm>
            <a:off x="1857356" y="2071678"/>
            <a:ext cx="1857388"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Rounded Rectangle 30"/>
          <p:cNvSpPr/>
          <p:nvPr/>
        </p:nvSpPr>
        <p:spPr>
          <a:xfrm>
            <a:off x="2071670" y="2285992"/>
            <a:ext cx="1428760" cy="171451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1600" dirty="0" smtClean="0"/>
              <a:t>GÜVENLİ, ÇAĞDAŞ, İMAR PLANLARINA UYGUN YAPILAR</a:t>
            </a:r>
            <a:endParaRPr lang="tr-TR" sz="1600" dirty="0"/>
          </a:p>
        </p:txBody>
      </p:sp>
      <p:sp>
        <p:nvSpPr>
          <p:cNvPr id="32" name="Rounded Rectangle 31"/>
          <p:cNvSpPr/>
          <p:nvPr/>
        </p:nvSpPr>
        <p:spPr>
          <a:xfrm>
            <a:off x="785786" y="0"/>
            <a:ext cx="7572428" cy="4286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4708 SAYILI KANUN İLE ÖNGÖRÜLEN YAPI DENETİM SİSTEMİ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85786" y="0"/>
            <a:ext cx="7572428" cy="428604"/>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tr-T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UYGULAMADA İŞLEYEN YAPI DENETİM SİSTEMİ</a:t>
            </a:r>
            <a:endParaRPr lang="tr-TR"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Oval 4"/>
          <p:cNvSpPr/>
          <p:nvPr/>
        </p:nvSpPr>
        <p:spPr>
          <a:xfrm>
            <a:off x="71406" y="1200372"/>
            <a:ext cx="1800000" cy="1800000"/>
          </a:xfrm>
          <a:prstGeom prst="ellipse">
            <a:avLst/>
          </a:prstGeom>
          <a:gradFill>
            <a:gsLst>
              <a:gs pos="0">
                <a:srgbClr val="FFC000"/>
              </a:gs>
              <a:gs pos="100000">
                <a:schemeClr val="bg2">
                  <a:shade val="30000"/>
                  <a:satMod val="200000"/>
                </a:schemeClr>
              </a:gs>
            </a:gsLst>
            <a:path path="circle">
              <a:fillToRect l="50000" t="50000" r="50000" b="50000"/>
            </a:path>
          </a:gradFill>
        </p:spPr>
        <p:style>
          <a:lnRef idx="2">
            <a:schemeClr val="accent3">
              <a:shade val="50000"/>
            </a:schemeClr>
          </a:lnRef>
          <a:fillRef idx="1">
            <a:schemeClr val="accent3"/>
          </a:fillRef>
          <a:effectRef idx="0">
            <a:schemeClr val="accent3"/>
          </a:effectRef>
          <a:fontRef idx="minor">
            <a:schemeClr val="lt1"/>
          </a:fontRef>
        </p:style>
        <p:txBody>
          <a:bodyPr lIns="36000" tIns="36000" rIns="36000" bIns="36000" rtlCol="0" anchor="ctr"/>
          <a:lstStyle/>
          <a:p>
            <a:pPr algn="ctr"/>
            <a:r>
              <a:rPr lang="tr-TR"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Gothic" pitchFamily="34" charset="0"/>
              </a:rPr>
              <a:t>YAPI SAHİBİ</a:t>
            </a:r>
            <a:endParaRPr lang="tr-TR"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entury Gothic" pitchFamily="34" charset="0"/>
            </a:endParaRPr>
          </a:p>
        </p:txBody>
      </p:sp>
      <p:sp>
        <p:nvSpPr>
          <p:cNvPr id="6" name="Oval 5"/>
          <p:cNvSpPr/>
          <p:nvPr/>
        </p:nvSpPr>
        <p:spPr>
          <a:xfrm>
            <a:off x="7215206" y="1214422"/>
            <a:ext cx="1800000" cy="1800000"/>
          </a:xfrm>
          <a:prstGeom prst="ellipse">
            <a:avLst/>
          </a:prstGeom>
          <a:gradFill>
            <a:gsLst>
              <a:gs pos="0">
                <a:srgbClr val="FFC000"/>
              </a:gs>
              <a:gs pos="100000">
                <a:schemeClr val="bg2">
                  <a:shade val="30000"/>
                  <a:satMod val="200000"/>
                </a:schemeClr>
              </a:gs>
            </a:gsLst>
            <a:path path="circle">
              <a:fillToRect l="50000" t="50000" r="50000" b="50000"/>
            </a:path>
          </a:gradFill>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ctr"/>
          <a:lstStyle/>
          <a:p>
            <a:pPr algn="ct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YAPI MÜTEAHHİDİ</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Curved Down Arrow 6"/>
          <p:cNvSpPr/>
          <p:nvPr/>
        </p:nvSpPr>
        <p:spPr>
          <a:xfrm>
            <a:off x="928662" y="571481"/>
            <a:ext cx="7358114" cy="642941"/>
          </a:xfrm>
          <a:prstGeom prst="curved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Rounded Rectangle 7"/>
          <p:cNvSpPr/>
          <p:nvPr/>
        </p:nvSpPr>
        <p:spPr>
          <a:xfrm>
            <a:off x="3165799" y="642918"/>
            <a:ext cx="2748483" cy="45340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İNŞAAT YAPIM SÖZLEŞMESİ</a:t>
            </a:r>
            <a:endParaRPr lang="tr-TR" dirty="0"/>
          </a:p>
        </p:txBody>
      </p:sp>
      <p:sp>
        <p:nvSpPr>
          <p:cNvPr id="10" name="Rounded Rectangle 9"/>
          <p:cNvSpPr/>
          <p:nvPr/>
        </p:nvSpPr>
        <p:spPr>
          <a:xfrm rot="18570745">
            <a:off x="5820737" y="5075006"/>
            <a:ext cx="3888495" cy="37516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YAPI  DENETİM  HİZMET SÖZLEŞMESİ</a:t>
            </a:r>
            <a:endParaRPr lang="tr-TR" dirty="0"/>
          </a:p>
        </p:txBody>
      </p:sp>
      <p:sp>
        <p:nvSpPr>
          <p:cNvPr id="12" name="Rounded Rectangle 11"/>
          <p:cNvSpPr/>
          <p:nvPr/>
        </p:nvSpPr>
        <p:spPr>
          <a:xfrm rot="18555423">
            <a:off x="6010656" y="4320522"/>
            <a:ext cx="2296863" cy="37671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dirty="0" smtClean="0"/>
              <a:t>GÖZETİM =</a:t>
            </a:r>
            <a:r>
              <a:rPr lang="tr-TR" b="1" dirty="0" smtClean="0"/>
              <a:t> ?</a:t>
            </a:r>
            <a:endParaRPr lang="tr-TR" b="1" dirty="0"/>
          </a:p>
        </p:txBody>
      </p:sp>
      <p:pic>
        <p:nvPicPr>
          <p:cNvPr id="13" name="Picture 12" descr="03-09-09_1524.jpg"/>
          <p:cNvPicPr>
            <a:picLocks noChangeAspect="1"/>
          </p:cNvPicPr>
          <p:nvPr/>
        </p:nvPicPr>
        <p:blipFill>
          <a:blip r:embed="rId2" cstate="print"/>
          <a:stretch>
            <a:fillRect/>
          </a:stretch>
        </p:blipFill>
        <p:spPr>
          <a:xfrm>
            <a:off x="3857620" y="1214422"/>
            <a:ext cx="1714512" cy="2357454"/>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14" name="Up Arrow 13"/>
          <p:cNvSpPr/>
          <p:nvPr/>
        </p:nvSpPr>
        <p:spPr>
          <a:xfrm>
            <a:off x="4714876" y="3643314"/>
            <a:ext cx="214314" cy="135732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Rounded Rectangle 14"/>
          <p:cNvSpPr/>
          <p:nvPr/>
        </p:nvSpPr>
        <p:spPr>
          <a:xfrm rot="16200000">
            <a:off x="4750595" y="4036223"/>
            <a:ext cx="1071570" cy="714380"/>
          </a:xfrm>
          <a:prstGeom prst="roundRect">
            <a:avLst/>
          </a:prstGeom>
        </p:spPr>
        <p:style>
          <a:lnRef idx="1">
            <a:schemeClr val="accent5"/>
          </a:lnRef>
          <a:fillRef idx="2">
            <a:schemeClr val="accent5"/>
          </a:fillRef>
          <a:effectRef idx="1">
            <a:schemeClr val="accent5"/>
          </a:effectRef>
          <a:fontRef idx="minor">
            <a:schemeClr val="dk1"/>
          </a:fontRef>
        </p:style>
        <p:txBody>
          <a:bodyPr lIns="36000" rIns="36000" rtlCol="0" anchor="ctr"/>
          <a:lstStyle/>
          <a:p>
            <a:pPr algn="ctr"/>
            <a:r>
              <a:rPr lang="tr-TR" dirty="0" smtClean="0"/>
              <a:t>DENETİM  </a:t>
            </a:r>
            <a:r>
              <a:rPr lang="tr-TR" sz="3200" dirty="0" smtClean="0"/>
              <a:t>?</a:t>
            </a:r>
            <a:endParaRPr lang="tr-TR" sz="3200" dirty="0"/>
          </a:p>
        </p:txBody>
      </p:sp>
      <p:sp>
        <p:nvSpPr>
          <p:cNvPr id="16" name="Left Arrow 15"/>
          <p:cNvSpPr/>
          <p:nvPr/>
        </p:nvSpPr>
        <p:spPr>
          <a:xfrm>
            <a:off x="5643570" y="2071678"/>
            <a:ext cx="1571636"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Rounded Rectangle 16"/>
          <p:cNvSpPr/>
          <p:nvPr/>
        </p:nvSpPr>
        <p:spPr>
          <a:xfrm>
            <a:off x="6072198" y="1714488"/>
            <a:ext cx="1000132" cy="357190"/>
          </a:xfrm>
          <a:prstGeom prst="roundRect">
            <a:avLst/>
          </a:prstGeom>
        </p:spPr>
        <p:style>
          <a:lnRef idx="1">
            <a:schemeClr val="accent5"/>
          </a:lnRef>
          <a:fillRef idx="2">
            <a:schemeClr val="accent5"/>
          </a:fillRef>
          <a:effectRef idx="1">
            <a:schemeClr val="accent5"/>
          </a:effectRef>
          <a:fontRef idx="minor">
            <a:schemeClr val="dk1"/>
          </a:fontRef>
        </p:style>
        <p:txBody>
          <a:bodyPr lIns="36000" rIns="36000" rtlCol="0" anchor="ctr"/>
          <a:lstStyle/>
          <a:p>
            <a:pPr algn="ctr"/>
            <a:r>
              <a:rPr lang="tr-TR" dirty="0" smtClean="0"/>
              <a:t>ÜRETİM</a:t>
            </a:r>
            <a:endParaRPr lang="tr-TR" dirty="0"/>
          </a:p>
        </p:txBody>
      </p:sp>
      <p:sp>
        <p:nvSpPr>
          <p:cNvPr id="18" name="Left Arrow 17"/>
          <p:cNvSpPr/>
          <p:nvPr/>
        </p:nvSpPr>
        <p:spPr>
          <a:xfrm>
            <a:off x="1857356" y="2071678"/>
            <a:ext cx="1857388" cy="21431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Rounded Rectangle 18"/>
          <p:cNvSpPr/>
          <p:nvPr/>
        </p:nvSpPr>
        <p:spPr>
          <a:xfrm>
            <a:off x="2071670" y="2285992"/>
            <a:ext cx="1428760" cy="171451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1600" dirty="0" smtClean="0"/>
              <a:t>GÜVENLİ=</a:t>
            </a:r>
            <a:r>
              <a:rPr lang="tr-TR" sz="2000" b="1" dirty="0" smtClean="0"/>
              <a:t>?</a:t>
            </a:r>
            <a:r>
              <a:rPr lang="tr-TR" sz="1600" dirty="0" smtClean="0"/>
              <a:t>, ÇAĞDAŞ=</a:t>
            </a:r>
            <a:r>
              <a:rPr lang="tr-TR" sz="2000" b="1" dirty="0" smtClean="0"/>
              <a:t>?</a:t>
            </a:r>
            <a:r>
              <a:rPr lang="tr-TR" sz="1600" dirty="0" smtClean="0"/>
              <a:t>, İMAR PLANLARINA UYGUN YAPILAR=</a:t>
            </a:r>
            <a:r>
              <a:rPr lang="tr-TR" sz="2000" b="1" dirty="0" smtClean="0"/>
              <a:t>?</a:t>
            </a:r>
            <a:endParaRPr lang="tr-TR" sz="2000" b="1" dirty="0"/>
          </a:p>
        </p:txBody>
      </p:sp>
      <p:sp>
        <p:nvSpPr>
          <p:cNvPr id="21" name="Curved Left Arrow 20"/>
          <p:cNvSpPr/>
          <p:nvPr/>
        </p:nvSpPr>
        <p:spPr>
          <a:xfrm rot="2458182">
            <a:off x="7079150" y="2181854"/>
            <a:ext cx="634231" cy="5254675"/>
          </a:xfrm>
          <a:prstGeom prst="curved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23" name="Curved Up Arrow 22"/>
          <p:cNvSpPr/>
          <p:nvPr/>
        </p:nvSpPr>
        <p:spPr>
          <a:xfrm rot="18733071">
            <a:off x="5154610" y="4326880"/>
            <a:ext cx="4147097" cy="650013"/>
          </a:xfrm>
          <a:prstGeom prst="curvedUp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1" name="Oval 10"/>
          <p:cNvSpPr/>
          <p:nvPr/>
        </p:nvSpPr>
        <p:spPr>
          <a:xfrm>
            <a:off x="3929058" y="4986586"/>
            <a:ext cx="1800000" cy="1800000"/>
          </a:xfrm>
          <a:prstGeom prst="ellipse">
            <a:avLst/>
          </a:prstGeom>
          <a:gradFill flip="none" rotWithShape="1">
            <a:gsLst>
              <a:gs pos="0">
                <a:srgbClr val="7030A0"/>
              </a:gs>
              <a:gs pos="100000">
                <a:schemeClr val="bg2">
                  <a:shade val="30000"/>
                  <a:satMod val="200000"/>
                </a:schemeClr>
              </a:gs>
            </a:gsLst>
            <a:path path="circle">
              <a:fillToRect l="50000" t="50000" r="50000" b="50000"/>
            </a:path>
            <a:tileRect/>
          </a:gradFill>
        </p:spPr>
        <p:style>
          <a:lnRef idx="2">
            <a:schemeClr val="accent6">
              <a:shade val="50000"/>
            </a:schemeClr>
          </a:lnRef>
          <a:fillRef idx="1">
            <a:schemeClr val="accent6"/>
          </a:fillRef>
          <a:effectRef idx="0">
            <a:schemeClr val="accent6"/>
          </a:effectRef>
          <a:fontRef idx="minor">
            <a:schemeClr val="lt1"/>
          </a:fontRef>
        </p:style>
        <p:txBody>
          <a:bodyPr lIns="0" tIns="36000" rIns="0" bIns="36000" rtlCol="0" anchor="ctr"/>
          <a:lstStyle/>
          <a:p>
            <a:pPr algn="ctr"/>
            <a:r>
              <a:rPr lang="tr-TR"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YAPI DENETİM KURULUŞU</a:t>
            </a:r>
            <a:endParaRPr lang="tr-TR"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Rounded Rectangle 23"/>
          <p:cNvSpPr/>
          <p:nvPr/>
        </p:nvSpPr>
        <p:spPr>
          <a:xfrm>
            <a:off x="71438" y="4071966"/>
            <a:ext cx="3000364" cy="2786058"/>
          </a:xfrm>
          <a:prstGeom prst="roundRect">
            <a:avLst/>
          </a:prstGeom>
          <a:solidFill>
            <a:schemeClr val="accent6"/>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2400" b="1" dirty="0" smtClean="0"/>
              <a:t>NEDEN  ?</a:t>
            </a:r>
          </a:p>
          <a:p>
            <a:pPr algn="just">
              <a:buFont typeface="Wingdings" pitchFamily="2" charset="2"/>
              <a:buChar char="Ø"/>
            </a:pPr>
            <a:r>
              <a:rPr lang="tr-TR" sz="1200" b="1" dirty="0" smtClean="0"/>
              <a:t>YAPI  DENETİM KURULUŞUNUN YENİ İŞ ALAMAMA KORKUSU,</a:t>
            </a:r>
          </a:p>
          <a:p>
            <a:pPr algn="just">
              <a:buFont typeface="Wingdings" pitchFamily="2" charset="2"/>
              <a:buChar char="Ø"/>
            </a:pPr>
            <a:endParaRPr lang="tr-TR" sz="600" b="1" dirty="0" smtClean="0"/>
          </a:p>
          <a:p>
            <a:pPr algn="just">
              <a:buFont typeface="Wingdings" pitchFamily="2" charset="2"/>
              <a:buChar char="Ø"/>
            </a:pPr>
            <a:r>
              <a:rPr lang="tr-TR" sz="1200" b="1" dirty="0" smtClean="0"/>
              <a:t>İŞİ ALANIN, İŞVERENİ DENETLEME LÜKSÜNÜN OLMAYIŞI,</a:t>
            </a:r>
          </a:p>
          <a:p>
            <a:pPr algn="just">
              <a:buFont typeface="Wingdings" pitchFamily="2" charset="2"/>
              <a:buChar char="Ø"/>
            </a:pPr>
            <a:endParaRPr lang="tr-TR" sz="600" b="1" dirty="0" smtClean="0"/>
          </a:p>
          <a:p>
            <a:pPr algn="just">
              <a:buFont typeface="Wingdings" pitchFamily="2" charset="2"/>
              <a:buChar char="Ø"/>
            </a:pPr>
            <a:r>
              <a:rPr lang="tr-TR" sz="1200" b="1" dirty="0" smtClean="0"/>
              <a:t>YAPI SAHİBİNİN DENETİM MEKANİZMASI  DIŞINDA BIRAKILMASI, </a:t>
            </a:r>
          </a:p>
          <a:p>
            <a:pPr algn="just">
              <a:buFont typeface="Wingdings" pitchFamily="2" charset="2"/>
              <a:buChar char="Ø"/>
            </a:pPr>
            <a:endParaRPr lang="tr-TR" sz="600" b="1" dirty="0" smtClean="0"/>
          </a:p>
          <a:p>
            <a:pPr algn="just">
              <a:buFont typeface="Wingdings" pitchFamily="2" charset="2"/>
              <a:buChar char="Ø"/>
            </a:pPr>
            <a:r>
              <a:rPr lang="tr-TR" sz="1200" b="1" dirty="0" smtClean="0"/>
              <a:t>DENETİM  İŞİNİ GERÇEKLEŞTİREN FİRMA SAHİPLERİNİN VE DENETÇİLERİN  YETERSİZ DENETİM NEDENİ İLE OLUŞAN KAYIPLARDAN MALİ  AÇIDAN SORUMLU OLMAMALARI.</a:t>
            </a:r>
          </a:p>
          <a:p>
            <a:pPr algn="ctr"/>
            <a:endParaRPr lang="tr-TR" sz="1200" b="1"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3525DCA7-6922-4927-B44C-2DA8DF64D3EA}" type="slidenum">
              <a:rPr lang="en-US" sz="1400" smtClean="0">
                <a:solidFill>
                  <a:schemeClr val="bg2"/>
                </a:solidFill>
                <a:latin typeface="Times New Roman" pitchFamily="18" charset="0"/>
                <a:cs typeface="Times New Roman" pitchFamily="18" charset="0"/>
              </a:rPr>
              <a:pPr eaLnBrk="0" hangingPunct="0">
                <a:spcBef>
                  <a:spcPct val="50000"/>
                </a:spcBef>
              </a:pPr>
              <a:t>4</a:t>
            </a:fld>
            <a:endParaRPr lang="en-US" sz="1400" dirty="0" smtClean="0">
              <a:solidFill>
                <a:schemeClr val="bg2"/>
              </a:solidFill>
              <a:latin typeface="Times New Roman" pitchFamily="18" charset="0"/>
              <a:cs typeface="Times New Roman" pitchFamily="18" charset="0"/>
            </a:endParaRPr>
          </a:p>
        </p:txBody>
      </p:sp>
      <p:sp>
        <p:nvSpPr>
          <p:cNvPr id="5123" name="Rectangle 2"/>
          <p:cNvSpPr>
            <a:spLocks noGrp="1" noChangeArrowheads="1"/>
          </p:cNvSpPr>
          <p:nvPr>
            <p:ph type="body" idx="4294967295"/>
          </p:nvPr>
        </p:nvSpPr>
        <p:spPr>
          <a:xfrm>
            <a:off x="357188" y="1142984"/>
            <a:ext cx="4214812" cy="2571768"/>
          </a:xfrm>
        </p:spPr>
        <p:txBody>
          <a:bodyPr/>
          <a:lstStyle/>
          <a:p>
            <a:pPr marL="0" indent="0" algn="ctr" eaLnBrk="1" hangingPunct="1">
              <a:lnSpc>
                <a:spcPct val="80000"/>
              </a:lnSpc>
              <a:buFont typeface="Wingdings" pitchFamily="2" charset="2"/>
              <a:buNone/>
              <a:defRPr/>
            </a:pPr>
            <a:endParaRPr lang="tr-TR" b="1" dirty="0" smtClean="0">
              <a:effectLst>
                <a:outerShdw blurRad="38100" dist="38100" dir="2700000" algn="tl">
                  <a:srgbClr val="000000">
                    <a:alpha val="43137"/>
                  </a:srgbClr>
                </a:outerShdw>
              </a:effectLst>
              <a:cs typeface="Times New Roman" pitchFamily="18" charset="0"/>
            </a:endParaRPr>
          </a:p>
          <a:p>
            <a:pPr marL="0" indent="0" algn="ctr" eaLnBrk="1" hangingPunct="1">
              <a:lnSpc>
                <a:spcPct val="110000"/>
              </a:lnSpc>
              <a:buFont typeface="Wingdings" pitchFamily="2" charset="2"/>
              <a:buNone/>
              <a:defRPr/>
            </a:pPr>
            <a:r>
              <a:rPr lang="tr-TR" sz="1800" b="1" u="sng" dirty="0" smtClean="0">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17 Ağustos ve 12 Kasım 1999 </a:t>
            </a:r>
            <a:r>
              <a:rPr lang="tr-TR" sz="1800" b="1" dirty="0" smtClean="0">
                <a:effectLst>
                  <a:outerShdw blurRad="38100" dist="38100" dir="2700000" algn="tl">
                    <a:srgbClr val="000000">
                      <a:alpha val="43137"/>
                    </a:srgbClr>
                  </a:outerShdw>
                </a:effectLst>
                <a:latin typeface="Century Gothic" pitchFamily="34" charset="0"/>
                <a:cs typeface="Times New Roman" pitchFamily="18" charset="0"/>
              </a:rPr>
              <a:t>tarihlerinde yaşanan depremler sonrasında meydana gelen can ve mal kayıpları, denetimsiz yerleşme ve yapılaşmaların yol açabilecekleri zararları bütün açıklığı ile gözler önüne sermiştir. </a:t>
            </a:r>
          </a:p>
        </p:txBody>
      </p:sp>
      <p:sp>
        <p:nvSpPr>
          <p:cNvPr id="4100" name="Picture 3"/>
          <p:cNvSpPr>
            <a:spLocks noChangeArrowheads="1"/>
          </p:cNvSpPr>
          <p:nvPr/>
        </p:nvSpPr>
        <p:spPr bwMode="auto">
          <a:xfrm>
            <a:off x="611188" y="3500438"/>
            <a:ext cx="3924300" cy="2771775"/>
          </a:xfrm>
          <a:prstGeom prst="rect">
            <a:avLst/>
          </a:prstGeom>
          <a:noFill/>
          <a:ln w="9525">
            <a:noFill/>
            <a:miter lim="800000"/>
            <a:headEnd/>
            <a:tailEnd/>
          </a:ln>
        </p:spPr>
        <p:txBody>
          <a:bodyPr/>
          <a:lstStyle/>
          <a:p>
            <a:pPr eaLnBrk="0" hangingPunct="0"/>
            <a:endParaRPr lang="tr-TR" sz="2000">
              <a:latin typeface="Times New Roman" pitchFamily="18" charset="0"/>
              <a:cs typeface="Times New Roman" pitchFamily="18" charset="0"/>
            </a:endParaRPr>
          </a:p>
        </p:txBody>
      </p:sp>
      <p:pic>
        <p:nvPicPr>
          <p:cNvPr id="13" name="12 Resim" descr="feryat7"/>
          <p:cNvPicPr/>
          <p:nvPr/>
        </p:nvPicPr>
        <p:blipFill>
          <a:blip r:embed="rId3" cstate="print">
            <a:lum bright="-1000"/>
          </a:blip>
          <a:srcRect/>
          <a:stretch>
            <a:fillRect/>
          </a:stretch>
        </p:blipFill>
        <p:spPr bwMode="auto">
          <a:xfrm>
            <a:off x="4929190" y="3929066"/>
            <a:ext cx="3784650" cy="2571768"/>
          </a:xfrm>
          <a:prstGeom prst="rect">
            <a:avLst/>
          </a:prstGeom>
          <a:ln>
            <a:noFill/>
          </a:ln>
          <a:effectLst>
            <a:softEdge rad="112500"/>
          </a:effectLst>
        </p:spPr>
        <p:style>
          <a:lnRef idx="2">
            <a:schemeClr val="dk1"/>
          </a:lnRef>
          <a:fillRef idx="1">
            <a:schemeClr val="lt1"/>
          </a:fillRef>
          <a:effectRef idx="0">
            <a:schemeClr val="dk1"/>
          </a:effectRef>
          <a:fontRef idx="minor">
            <a:schemeClr val="dk1"/>
          </a:fontRef>
        </p:style>
      </p:pic>
      <p:pic>
        <p:nvPicPr>
          <p:cNvPr id="8" name="Picture 4"/>
          <p:cNvPicPr>
            <a:picLocks noChangeArrowheads="1"/>
          </p:cNvPicPr>
          <p:nvPr/>
        </p:nvPicPr>
        <p:blipFill>
          <a:blip r:embed="rId4" cstate="print"/>
          <a:srcRect/>
          <a:stretch>
            <a:fillRect/>
          </a:stretch>
        </p:blipFill>
        <p:spPr bwMode="auto">
          <a:xfrm>
            <a:off x="4929190" y="1500174"/>
            <a:ext cx="3786214" cy="2286016"/>
          </a:xfrm>
          <a:prstGeom prst="rect">
            <a:avLst/>
          </a:prstGeom>
          <a:ln>
            <a:noFill/>
          </a:ln>
          <a:effectLst>
            <a:softEdge rad="112500"/>
          </a:effectLst>
        </p:spPr>
      </p:pic>
      <p:pic>
        <p:nvPicPr>
          <p:cNvPr id="9" name="8 Resim" descr="65"/>
          <p:cNvPicPr/>
          <p:nvPr/>
        </p:nvPicPr>
        <p:blipFill>
          <a:blip r:embed="rId5" cstate="print"/>
          <a:srcRect/>
          <a:stretch>
            <a:fillRect/>
          </a:stretch>
        </p:blipFill>
        <p:spPr bwMode="auto">
          <a:xfrm>
            <a:off x="428596" y="3929066"/>
            <a:ext cx="4357718" cy="2571768"/>
          </a:xfrm>
          <a:prstGeom prst="rect">
            <a:avLst/>
          </a:prstGeom>
          <a:ln>
            <a:noFill/>
          </a:ln>
          <a:effectLst>
            <a:softEdge rad="112500"/>
          </a:effectLst>
        </p:spPr>
      </p:pic>
      <p:grpSp>
        <p:nvGrpSpPr>
          <p:cNvPr id="10" name="7 Grup"/>
          <p:cNvGrpSpPr/>
          <p:nvPr/>
        </p:nvGrpSpPr>
        <p:grpSpPr>
          <a:xfrm>
            <a:off x="1357290" y="928670"/>
            <a:ext cx="6429421" cy="383760"/>
            <a:chOff x="0" y="8144"/>
            <a:chExt cx="8501122" cy="383760"/>
          </a:xfrm>
          <a:scene3d>
            <a:camera prst="orthographicFront"/>
            <a:lightRig rig="flat" dir="t"/>
          </a:scene3d>
        </p:grpSpPr>
        <p:sp>
          <p:nvSpPr>
            <p:cNvPr id="11"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2"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3000"/>
                            </p:stCondLst>
                            <p:childTnLst>
                              <p:par>
                                <p:cTn id="26" presetID="55" presetClass="entr" presetSubtype="0" fill="hold" grpId="0" nodeType="afterEffect">
                                  <p:stCondLst>
                                    <p:cond delay="0"/>
                                  </p:stCondLst>
                                  <p:childTnLst>
                                    <p:set>
                                      <p:cBhvr>
                                        <p:cTn id="27" dur="1" fill="hold">
                                          <p:stCondLst>
                                            <p:cond delay="0"/>
                                          </p:stCondLst>
                                        </p:cTn>
                                        <p:tgtEl>
                                          <p:spTgt spid="5123">
                                            <p:txEl>
                                              <p:pRg st="1" end="1"/>
                                            </p:txEl>
                                          </p:spTgt>
                                        </p:tgtEl>
                                        <p:attrNameLst>
                                          <p:attrName>style.visibility</p:attrName>
                                        </p:attrNameLst>
                                      </p:cBhvr>
                                      <p:to>
                                        <p:strVal val="visible"/>
                                      </p:to>
                                    </p:set>
                                    <p:anim calcmode="lin" valueType="num">
                                      <p:cBhvr>
                                        <p:cTn id="28" dur="1000" fill="hold"/>
                                        <p:tgtEl>
                                          <p:spTgt spid="5123">
                                            <p:txEl>
                                              <p:pRg st="1" end="1"/>
                                            </p:txEl>
                                          </p:spTgt>
                                        </p:tgtEl>
                                        <p:attrNameLst>
                                          <p:attrName>ppt_w</p:attrName>
                                        </p:attrNameLst>
                                      </p:cBhvr>
                                      <p:tavLst>
                                        <p:tav tm="0">
                                          <p:val>
                                            <p:strVal val="#ppt_w*0.70"/>
                                          </p:val>
                                        </p:tav>
                                        <p:tav tm="100000">
                                          <p:val>
                                            <p:strVal val="#ppt_w"/>
                                          </p:val>
                                        </p:tav>
                                      </p:tavLst>
                                    </p:anim>
                                    <p:anim calcmode="lin" valueType="num">
                                      <p:cBhvr>
                                        <p:cTn id="29" dur="1000" fill="hold"/>
                                        <p:tgtEl>
                                          <p:spTgt spid="5123">
                                            <p:txEl>
                                              <p:pRg st="1" end="1"/>
                                            </p:txEl>
                                          </p:spTgt>
                                        </p:tgtEl>
                                        <p:attrNameLst>
                                          <p:attrName>ppt_h</p:attrName>
                                        </p:attrNameLst>
                                      </p:cBhvr>
                                      <p:tavLst>
                                        <p:tav tm="0">
                                          <p:val>
                                            <p:strVal val="#ppt_h"/>
                                          </p:val>
                                        </p:tav>
                                        <p:tav tm="100000">
                                          <p:val>
                                            <p:strVal val="#ppt_h"/>
                                          </p:val>
                                        </p:tav>
                                      </p:tavLst>
                                    </p:anim>
                                    <p:animEffect transition="in" filter="fade">
                                      <p:cBhvr>
                                        <p:cTn id="30" dur="1000"/>
                                        <p:tgtEl>
                                          <p:spTgt spid="51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40</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GENEL  SORUNLAR</a:t>
              </a:r>
            </a:p>
          </p:txBody>
        </p:sp>
      </p:grpSp>
      <p:sp>
        <p:nvSpPr>
          <p:cNvPr id="7" name="Rectangle 1"/>
          <p:cNvSpPr>
            <a:spLocks noChangeArrowheads="1"/>
          </p:cNvSpPr>
          <p:nvPr/>
        </p:nvSpPr>
        <p:spPr bwMode="auto">
          <a:xfrm>
            <a:off x="500063" y="1535328"/>
            <a:ext cx="8135937" cy="5016758"/>
          </a:xfrm>
          <a:prstGeom prst="rect">
            <a:avLst/>
          </a:prstGeom>
          <a:noFill/>
          <a:ln w="9525">
            <a:noFill/>
            <a:miter lim="800000"/>
            <a:headEnd/>
            <a:tailEnd/>
          </a:ln>
          <a:effectLst/>
        </p:spPr>
        <p:txBody>
          <a:bodyPr anchor="ctr">
            <a:spAutoFit/>
          </a:bodyPr>
          <a:lstStyle/>
          <a:p>
            <a:pPr marL="87313" indent="-87313" algn="just">
              <a:buFontTx/>
              <a:buChar char="•"/>
              <a:tabLst>
                <a:tab pos="457200" algn="l"/>
              </a:tabLst>
              <a:defRPr/>
            </a:pPr>
            <a:r>
              <a:rPr lang="tr-TR" sz="2000" dirty="0">
                <a:solidFill>
                  <a:srgbClr val="FFC000"/>
                </a:solidFill>
                <a:effectLst>
                  <a:outerShdw blurRad="38100" dist="38100" dir="2700000" algn="tl">
                    <a:srgbClr val="000000"/>
                  </a:outerShdw>
                </a:effectLst>
                <a:latin typeface="Century Gothic" pitchFamily="34" charset="0"/>
                <a:ea typeface="Times New Roman" pitchFamily="18" charset="0"/>
                <a:cs typeface="Calibri" pitchFamily="34" charset="0"/>
              </a:rPr>
              <a:t>Ülkemizde yoğun olarak yap-sat usulü/</a:t>
            </a:r>
            <a:r>
              <a:rPr lang="tr-TR" sz="2000" dirty="0">
                <a:solidFill>
                  <a:srgbClr val="FFC000"/>
                </a:solidFill>
                <a:latin typeface="Century Gothic" pitchFamily="34" charset="0"/>
                <a:ea typeface="Times New Roman" pitchFamily="18" charset="0"/>
                <a:cs typeface="Calibri" pitchFamily="34" charset="0"/>
              </a:rPr>
              <a:t>kat karşılığı yapım sözleşmeleri</a:t>
            </a:r>
            <a:r>
              <a:rPr lang="tr-TR" sz="2000" dirty="0">
                <a:solidFill>
                  <a:srgbClr val="FFC000"/>
                </a:solidFill>
                <a:effectLst>
                  <a:outerShdw blurRad="38100" dist="38100" dir="2700000" algn="tl">
                    <a:srgbClr val="000000"/>
                  </a:outerShdw>
                </a:effectLst>
                <a:latin typeface="Century Gothic" pitchFamily="34" charset="0"/>
                <a:ea typeface="Times New Roman" pitchFamily="18" charset="0"/>
                <a:cs typeface="Calibri" pitchFamily="34" charset="0"/>
              </a:rPr>
              <a:t> düzenlendiğinden, yapı denetim kuruluşları gerçekte yapı müteahhitleri ile anlaşma yapmak durumunda kalmakta</a:t>
            </a:r>
            <a:r>
              <a:rPr lang="tr-TR" sz="2000" dirty="0">
                <a:effectLst>
                  <a:outerShdw blurRad="38100" dist="38100" dir="2700000" algn="tl">
                    <a:srgbClr val="000000"/>
                  </a:outerShdw>
                </a:effectLst>
                <a:latin typeface="Century Gothic" pitchFamily="34" charset="0"/>
                <a:ea typeface="Times New Roman" pitchFamily="18" charset="0"/>
                <a:cs typeface="Calibri" pitchFamily="34" charset="0"/>
              </a:rPr>
              <a:t>, dolayısıyla yaptırım güçleri </a:t>
            </a:r>
            <a:r>
              <a:rPr lang="tr-TR" sz="2000" dirty="0" smtClean="0">
                <a:effectLst>
                  <a:outerShdw blurRad="38100" dist="38100" dir="2700000" algn="tl">
                    <a:srgbClr val="000000"/>
                  </a:outerShdw>
                </a:effectLst>
                <a:latin typeface="Century Gothic" pitchFamily="34" charset="0"/>
                <a:ea typeface="Times New Roman" pitchFamily="18" charset="0"/>
                <a:cs typeface="Calibri" pitchFamily="34" charset="0"/>
              </a:rPr>
              <a:t>azalmaktadır,</a:t>
            </a:r>
            <a:endParaRPr lang="tr-TR" sz="2000" dirty="0">
              <a:effectLst>
                <a:outerShdw blurRad="38100" dist="38100" dir="2700000" algn="tl">
                  <a:srgbClr val="000000"/>
                </a:outerShdw>
              </a:effectLst>
              <a:latin typeface="Century Gothic" pitchFamily="34" charset="0"/>
              <a:ea typeface="Times New Roman" pitchFamily="18" charset="0"/>
              <a:cs typeface="Calibri" pitchFamily="34" charset="0"/>
            </a:endParaRPr>
          </a:p>
          <a:p>
            <a:pPr marL="87313" indent="-87313" algn="just" eaLnBrk="0" hangingPunct="0">
              <a:buFontTx/>
              <a:buChar char="•"/>
              <a:tabLst>
                <a:tab pos="457200" algn="l"/>
              </a:tabLst>
              <a:defRPr/>
            </a:pPr>
            <a:endParaRPr lang="tr-TR" sz="2000" dirty="0">
              <a:effectLst>
                <a:outerShdw blurRad="38100" dist="38100" dir="2700000" algn="tl">
                  <a:srgbClr val="000000"/>
                </a:outerShdw>
              </a:effectLst>
              <a:latin typeface="Century Gothic" pitchFamily="34" charset="0"/>
              <a:ea typeface="Times New Roman" pitchFamily="18" charset="0"/>
              <a:cs typeface="Calibri" pitchFamily="34" charset="0"/>
            </a:endParaRPr>
          </a:p>
          <a:p>
            <a:pPr marL="87313" indent="-87313" algn="just" eaLnBrk="0" hangingPunct="0">
              <a:buFontTx/>
              <a:buChar char="•"/>
              <a:tabLst>
                <a:tab pos="457200" algn="l"/>
              </a:tabLst>
              <a:defRPr/>
            </a:pPr>
            <a:r>
              <a:rPr lang="tr-TR" sz="2000" dirty="0" smtClean="0">
                <a:effectLst>
                  <a:outerShdw blurRad="38100" dist="38100" dir="2700000" algn="tl">
                    <a:srgbClr val="000000"/>
                  </a:outerShdw>
                </a:effectLst>
                <a:latin typeface="Century Gothic" pitchFamily="34" charset="0"/>
                <a:ea typeface="Times New Roman" pitchFamily="18" charset="0"/>
              </a:rPr>
              <a:t>Yapı Denetim Kuruluşları tarafından, </a:t>
            </a:r>
            <a:r>
              <a:rPr lang="tr-TR" sz="2000" dirty="0" smtClean="0">
                <a:solidFill>
                  <a:srgbClr val="FFC000"/>
                </a:solidFill>
                <a:effectLst>
                  <a:outerShdw blurRad="38100" dist="38100" dir="2700000" algn="tl">
                    <a:srgbClr val="000000"/>
                  </a:outerShdw>
                </a:effectLst>
                <a:latin typeface="Century Gothic" pitchFamily="34" charset="0"/>
                <a:ea typeface="Times New Roman" pitchFamily="18" charset="0"/>
              </a:rPr>
              <a:t>rekabet nedeni ile yapı denetim hizmet bedelinde yüksek oranda indirime gidildiği </a:t>
            </a:r>
            <a:r>
              <a:rPr lang="tr-TR" sz="2000" dirty="0" smtClean="0">
                <a:effectLst>
                  <a:outerShdw blurRad="38100" dist="38100" dir="2700000" algn="tl">
                    <a:srgbClr val="000000"/>
                  </a:outerShdw>
                </a:effectLst>
                <a:latin typeface="Century Gothic" pitchFamily="34" charset="0"/>
                <a:ea typeface="Times New Roman" pitchFamily="18" charset="0"/>
              </a:rPr>
              <a:t>ve</a:t>
            </a:r>
            <a:r>
              <a:rPr lang="tr-TR" sz="2000" dirty="0" smtClean="0">
                <a:solidFill>
                  <a:srgbClr val="FFC000"/>
                </a:solidFill>
                <a:effectLst>
                  <a:outerShdw blurRad="38100" dist="38100" dir="2700000" algn="tl">
                    <a:srgbClr val="000000"/>
                  </a:outerShdw>
                </a:effectLst>
                <a:latin typeface="Century Gothic" pitchFamily="34" charset="0"/>
                <a:ea typeface="Times New Roman" pitchFamily="18" charset="0"/>
              </a:rPr>
              <a:t> </a:t>
            </a:r>
            <a:r>
              <a:rPr lang="tr-TR" sz="2000" dirty="0" smtClean="0">
                <a:effectLst>
                  <a:outerShdw blurRad="38100" dist="38100" dir="2700000" algn="tl">
                    <a:srgbClr val="000000"/>
                  </a:outerShdw>
                </a:effectLst>
                <a:latin typeface="Century Gothic" pitchFamily="34" charset="0"/>
                <a:ea typeface="Times New Roman" pitchFamily="18" charset="0"/>
              </a:rPr>
              <a:t>mali yetersizlik nedeni ile etkin bir denetimin sağlanamadığı ifade edilmektedir, </a:t>
            </a:r>
          </a:p>
          <a:p>
            <a:pPr marL="87313" indent="-87313" algn="just" eaLnBrk="0" hangingPunct="0">
              <a:buFontTx/>
              <a:buChar char="•"/>
              <a:tabLst>
                <a:tab pos="457200" algn="l"/>
              </a:tabLst>
              <a:defRPr/>
            </a:pPr>
            <a:endParaRPr lang="tr-TR" sz="2000" dirty="0" smtClean="0">
              <a:effectLst>
                <a:outerShdw blurRad="38100" dist="38100" dir="2700000" algn="tl">
                  <a:srgbClr val="000000"/>
                </a:outerShdw>
              </a:effectLst>
              <a:latin typeface="Century Gothic" pitchFamily="34" charset="0"/>
              <a:ea typeface="Times New Roman" pitchFamily="18" charset="0"/>
            </a:endParaRPr>
          </a:p>
          <a:p>
            <a:pPr marL="87313" indent="-87313" algn="just" eaLnBrk="0" hangingPunct="0">
              <a:buFontTx/>
              <a:buChar char="•"/>
              <a:tabLst>
                <a:tab pos="457200" algn="l"/>
              </a:tabLst>
              <a:defRPr/>
            </a:pPr>
            <a:r>
              <a:rPr lang="tr-TR" sz="2000" dirty="0" smtClean="0">
                <a:latin typeface="Century Gothic" pitchFamily="34" charset="0"/>
              </a:rPr>
              <a:t>Yapılarla ilgili mevzuata aykırı durumların, </a:t>
            </a:r>
            <a:r>
              <a:rPr lang="tr-TR" sz="2000" dirty="0" smtClean="0">
                <a:solidFill>
                  <a:srgbClr val="FFC000"/>
                </a:solidFill>
                <a:latin typeface="Century Gothic" pitchFamily="34" charset="0"/>
              </a:rPr>
              <a:t>yapı denetim firmaları ve ilgili idareler tarafından bilinmekte olduğu</a:t>
            </a:r>
            <a:r>
              <a:rPr lang="tr-TR" sz="2000" dirty="0" smtClean="0">
                <a:latin typeface="Century Gothic" pitchFamily="34" charset="0"/>
              </a:rPr>
              <a:t> ancak, gerekli yasal yaptırımların (İmar Kanununun 32. ve 42.maddeleri) uygulanmasında ekseriyetle geç kalındığı ya da hiç uygulanmadığı  görülmektedir.</a:t>
            </a:r>
            <a:endParaRPr lang="tr-TR" sz="2000" dirty="0">
              <a:effectLst>
                <a:outerShdw blurRad="38100" dist="38100" dir="2700000" algn="tl">
                  <a:srgbClr val="000000"/>
                </a:outerShdw>
              </a:effectLst>
              <a:latin typeface="Century Gothic" pitchFamily="34" charset="0"/>
              <a:ea typeface="Times New Roman" pitchFamily="18" charset="0"/>
            </a:endParaRPr>
          </a:p>
          <a:p>
            <a:pPr marL="87313" indent="-87313" algn="just" eaLnBrk="0" hangingPunct="0">
              <a:buFontTx/>
              <a:buChar char="•"/>
              <a:tabLst>
                <a:tab pos="457200" algn="l"/>
              </a:tabLst>
              <a:defRPr/>
            </a:pPr>
            <a:endParaRPr lang="tr-TR" sz="2000" dirty="0">
              <a:effectLst>
                <a:outerShdw blurRad="38100" dist="38100" dir="2700000" algn="tl">
                  <a:srgbClr val="000000"/>
                </a:outerShdw>
              </a:effectLst>
              <a:latin typeface="Century Gothic" pitchFamily="34" charset="0"/>
              <a:ea typeface="Times New Roman" pitchFamily="18"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41</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GENEL  SORUNLAR</a:t>
              </a:r>
            </a:p>
          </p:txBody>
        </p:sp>
      </p:grpSp>
      <p:sp>
        <p:nvSpPr>
          <p:cNvPr id="8" name="5 Dikdörtgen"/>
          <p:cNvSpPr/>
          <p:nvPr/>
        </p:nvSpPr>
        <p:spPr>
          <a:xfrm>
            <a:off x="500063" y="1743075"/>
            <a:ext cx="8135937" cy="5016758"/>
          </a:xfrm>
          <a:prstGeom prst="rect">
            <a:avLst/>
          </a:prstGeom>
        </p:spPr>
        <p:txBody>
          <a:bodyPr wrap="square">
            <a:spAutoFit/>
          </a:bodyPr>
          <a:lstStyle/>
          <a:p>
            <a:pPr marL="87313" indent="-87313" algn="just" eaLnBrk="0" hangingPunct="0">
              <a:buFontTx/>
              <a:buChar char="•"/>
              <a:tabLst>
                <a:tab pos="457200" algn="l"/>
              </a:tabLst>
              <a:defRPr/>
            </a:pPr>
            <a:r>
              <a:rPr lang="tr-TR" sz="2000" dirty="0" smtClean="0">
                <a:solidFill>
                  <a:srgbClr val="FFC000"/>
                </a:solidFill>
                <a:effectLst>
                  <a:outerShdw blurRad="38100" dist="38100" dir="2700000" algn="tl">
                    <a:srgbClr val="000000"/>
                  </a:outerShdw>
                </a:effectLst>
                <a:latin typeface="Century Gothic" pitchFamily="34" charset="0"/>
                <a:ea typeface="Times New Roman" pitchFamily="18" charset="0"/>
              </a:rPr>
              <a:t>Mevcut Kanun’da öngörülen </a:t>
            </a:r>
            <a:r>
              <a:rPr lang="tr-TR" sz="2000" dirty="0" smtClean="0">
                <a:solidFill>
                  <a:srgbClr val="FFC000"/>
                </a:solidFill>
                <a:latin typeface="Century Gothic" pitchFamily="34" charset="0"/>
                <a:ea typeface="Times New Roman" pitchFamily="18" charset="0"/>
              </a:rPr>
              <a:t>üç günlük bildirim sürelerine uyulamadığı,</a:t>
            </a:r>
            <a:r>
              <a:rPr lang="tr-TR" sz="2000" dirty="0" smtClean="0">
                <a:effectLst>
                  <a:outerShdw blurRad="38100" dist="38100" dir="2700000" algn="tl">
                    <a:srgbClr val="000000"/>
                  </a:outerShdw>
                </a:effectLst>
                <a:latin typeface="Century Gothic" pitchFamily="34" charset="0"/>
                <a:ea typeface="Times New Roman" pitchFamily="18" charset="0"/>
              </a:rPr>
              <a:t> Anlaşmazlık durumunda bildirime gidildiği, imalat  tamamlandığı için sorunun çözümü oldukça zor bir hal almaktadır,</a:t>
            </a:r>
          </a:p>
          <a:p>
            <a:pPr marL="87313" indent="-87313" algn="just" eaLnBrk="0" hangingPunct="0">
              <a:buFontTx/>
              <a:buChar char="•"/>
              <a:tabLst>
                <a:tab pos="457200" algn="l"/>
              </a:tabLst>
              <a:defRPr/>
            </a:pPr>
            <a:endParaRPr lang="tr-TR" sz="2000" dirty="0" smtClean="0">
              <a:solidFill>
                <a:srgbClr val="FFC000"/>
              </a:solidFill>
              <a:effectLst>
                <a:outerShdw blurRad="38100" dist="38100" dir="2700000" algn="tl">
                  <a:srgbClr val="000000"/>
                </a:outerShdw>
              </a:effectLst>
              <a:latin typeface="Arial Narrow" pitchFamily="34" charset="0"/>
              <a:ea typeface="Times New Roman" pitchFamily="18" charset="0"/>
              <a:cs typeface="Calibri" pitchFamily="34" charset="0"/>
            </a:endParaRPr>
          </a:p>
          <a:p>
            <a:pPr marL="87313" indent="-87313" algn="just" eaLnBrk="0" hangingPunct="0">
              <a:buFontTx/>
              <a:buChar char="•"/>
              <a:tabLst>
                <a:tab pos="457200" algn="l"/>
              </a:tabLst>
              <a:defRPr/>
            </a:pPr>
            <a:r>
              <a:rPr lang="tr-TR" sz="2000" dirty="0" smtClean="0">
                <a:solidFill>
                  <a:srgbClr val="FFC000"/>
                </a:solidFill>
                <a:effectLst>
                  <a:outerShdw blurRad="38100" dist="38100" dir="2700000" algn="tl">
                    <a:srgbClr val="000000"/>
                  </a:outerShdw>
                </a:effectLst>
                <a:latin typeface="Century Gothic" pitchFamily="34" charset="0"/>
                <a:ea typeface="Times New Roman" pitchFamily="18" charset="0"/>
                <a:cs typeface="Calibri" pitchFamily="34" charset="0"/>
              </a:rPr>
              <a:t>Yapı </a:t>
            </a:r>
            <a:r>
              <a:rPr lang="tr-TR" sz="2000" dirty="0">
                <a:solidFill>
                  <a:srgbClr val="FFC000"/>
                </a:solidFill>
                <a:effectLst>
                  <a:outerShdw blurRad="38100" dist="38100" dir="2700000" algn="tl">
                    <a:srgbClr val="000000"/>
                  </a:outerShdw>
                </a:effectLst>
                <a:latin typeface="Century Gothic" pitchFamily="34" charset="0"/>
                <a:ea typeface="Times New Roman" pitchFamily="18" charset="0"/>
                <a:cs typeface="Calibri" pitchFamily="34" charset="0"/>
              </a:rPr>
              <a:t>denetim kuruluşlarına verilen faaliyet durdurma cezaları </a:t>
            </a:r>
            <a:r>
              <a:rPr lang="tr-TR" sz="2000" dirty="0">
                <a:solidFill>
                  <a:srgbClr val="FFC000"/>
                </a:solidFill>
                <a:latin typeface="Century Gothic" pitchFamily="34" charset="0"/>
                <a:ea typeface="Times New Roman" pitchFamily="18" charset="0"/>
                <a:cs typeface="Calibri" pitchFamily="34" charset="0"/>
              </a:rPr>
              <a:t>caydırıcılık özelliğini yitirmiştir.</a:t>
            </a:r>
            <a:r>
              <a:rPr lang="tr-TR" sz="2000" dirty="0">
                <a:solidFill>
                  <a:srgbClr val="FFFF00"/>
                </a:solidFill>
                <a:effectLst>
                  <a:outerShdw blurRad="38100" dist="38100" dir="2700000" algn="tl">
                    <a:srgbClr val="FFFFFF"/>
                  </a:outerShdw>
                </a:effectLst>
                <a:latin typeface="Century Gothic" pitchFamily="34" charset="0"/>
                <a:ea typeface="Times New Roman" pitchFamily="18" charset="0"/>
                <a:cs typeface="Calibri" pitchFamily="34" charset="0"/>
              </a:rPr>
              <a:t> </a:t>
            </a:r>
            <a:r>
              <a:rPr lang="tr-TR" sz="2000" dirty="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Ceza alan bir kuruluşun ortakları, </a:t>
            </a:r>
            <a:r>
              <a:rPr lang="tr-TR" sz="2000" dirty="0" smtClean="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başka  </a:t>
            </a:r>
            <a:r>
              <a:rPr lang="tr-TR" sz="2000" dirty="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şahıslar </a:t>
            </a:r>
            <a:r>
              <a:rPr lang="tr-TR" sz="2000" dirty="0" smtClean="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 adına firma </a:t>
            </a:r>
            <a:r>
              <a:rPr lang="tr-TR" sz="2000" dirty="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kurarak faaliyet </a:t>
            </a:r>
            <a:r>
              <a:rPr lang="tr-TR" sz="2000" dirty="0" smtClean="0">
                <a:effectLst>
                  <a:outerShdw blurRad="38100" dist="38100" dir="2700000" algn="tl">
                    <a:srgbClr val="000000">
                      <a:alpha val="43137"/>
                    </a:srgbClr>
                  </a:outerShdw>
                </a:effectLst>
                <a:latin typeface="Century Gothic" pitchFamily="34" charset="0"/>
                <a:ea typeface="Times New Roman" pitchFamily="18" charset="0"/>
                <a:cs typeface="Calibri" pitchFamily="34" charset="0"/>
              </a:rPr>
              <a:t>gösterebilmektedir,</a:t>
            </a:r>
          </a:p>
          <a:p>
            <a:pPr marL="87313" indent="-87313" algn="just" eaLnBrk="0" hangingPunct="0">
              <a:buFontTx/>
              <a:buChar char="•"/>
              <a:tabLst>
                <a:tab pos="457200" algn="l"/>
              </a:tabLst>
              <a:defRPr/>
            </a:pPr>
            <a:endParaRPr lang="tr-TR" sz="2000" dirty="0" smtClean="0">
              <a:effectLst>
                <a:outerShdw blurRad="38100" dist="38100" dir="2700000" algn="tl">
                  <a:srgbClr val="000000"/>
                </a:outerShdw>
              </a:effectLst>
              <a:latin typeface="Century Gothic" pitchFamily="34" charset="0"/>
              <a:ea typeface="Times New Roman" pitchFamily="18" charset="0"/>
              <a:cs typeface="Calibri" pitchFamily="34" charset="0"/>
            </a:endParaRPr>
          </a:p>
          <a:p>
            <a:pPr marL="87313" indent="-87313" algn="just" eaLnBrk="0" hangingPunct="0">
              <a:buFontTx/>
              <a:buChar char="•"/>
              <a:tabLst>
                <a:tab pos="457200" algn="l"/>
              </a:tabLst>
              <a:defRPr/>
            </a:pPr>
            <a:r>
              <a:rPr lang="tr-TR" sz="2000" dirty="0" smtClean="0">
                <a:effectLst>
                  <a:outerShdw blurRad="38100" dist="38100" dir="2700000" algn="tl">
                    <a:srgbClr val="000000"/>
                  </a:outerShdw>
                </a:effectLst>
                <a:latin typeface="Century Gothic" pitchFamily="34" charset="0"/>
                <a:ea typeface="Times New Roman" pitchFamily="18" charset="0"/>
                <a:cs typeface="Calibri" pitchFamily="34" charset="0"/>
              </a:rPr>
              <a:t>Herhangi </a:t>
            </a:r>
            <a:r>
              <a:rPr lang="tr-TR" sz="2000" dirty="0">
                <a:effectLst>
                  <a:outerShdw blurRad="38100" dist="38100" dir="2700000" algn="tl">
                    <a:srgbClr val="000000"/>
                  </a:outerShdw>
                </a:effectLst>
                <a:latin typeface="Century Gothic" pitchFamily="34" charset="0"/>
                <a:ea typeface="Times New Roman" pitchFamily="18" charset="0"/>
                <a:cs typeface="Calibri" pitchFamily="34" charset="0"/>
              </a:rPr>
              <a:t>bir tek işten dolayı verilen ceza sonucunda, </a:t>
            </a:r>
            <a:r>
              <a:rPr lang="tr-TR" sz="2000" dirty="0">
                <a:solidFill>
                  <a:srgbClr val="FFC000"/>
                </a:solidFill>
                <a:effectLst>
                  <a:outerShdw blurRad="38100" dist="38100" dir="2700000" algn="tl">
                    <a:srgbClr val="000000"/>
                  </a:outerShdw>
                </a:effectLst>
                <a:latin typeface="Century Gothic" pitchFamily="34" charset="0"/>
                <a:ea typeface="Times New Roman" pitchFamily="18" charset="0"/>
                <a:cs typeface="Calibri" pitchFamily="34" charset="0"/>
              </a:rPr>
              <a:t>ilgili kuruluşun, sorumluluğu altında bulunan tüm işlerle bağlantısı kesilmekte</a:t>
            </a:r>
            <a:r>
              <a:rPr lang="tr-TR" sz="2000" dirty="0">
                <a:effectLst>
                  <a:outerShdw blurRad="38100" dist="38100" dir="2700000" algn="tl">
                    <a:srgbClr val="000000"/>
                  </a:outerShdw>
                </a:effectLst>
                <a:latin typeface="Century Gothic" pitchFamily="34" charset="0"/>
                <a:ea typeface="Times New Roman" pitchFamily="18" charset="0"/>
                <a:cs typeface="Calibri" pitchFamily="34" charset="0"/>
              </a:rPr>
              <a:t>, dolayısıyla bu durumdan en çok etkilenen kesim yapı sahipleri </a:t>
            </a:r>
            <a:r>
              <a:rPr lang="tr-TR" sz="2000" dirty="0" smtClean="0">
                <a:effectLst>
                  <a:outerShdw blurRad="38100" dist="38100" dir="2700000" algn="tl">
                    <a:srgbClr val="000000"/>
                  </a:outerShdw>
                </a:effectLst>
                <a:latin typeface="Century Gothic" pitchFamily="34" charset="0"/>
                <a:ea typeface="Times New Roman" pitchFamily="18" charset="0"/>
                <a:cs typeface="Calibri" pitchFamily="34" charset="0"/>
              </a:rPr>
              <a:t>olmaktadır,</a:t>
            </a:r>
          </a:p>
          <a:p>
            <a:pPr marL="87313" indent="-87313" algn="just" eaLnBrk="0" hangingPunct="0">
              <a:buFontTx/>
              <a:buChar char="•"/>
              <a:tabLst>
                <a:tab pos="457200" algn="l"/>
              </a:tabLst>
              <a:defRPr/>
            </a:pPr>
            <a:endParaRPr lang="tr-TR" sz="2000" b="1" dirty="0" smtClean="0">
              <a:effectLst>
                <a:outerShdw blurRad="38100" dist="38100" dir="2700000" algn="tl">
                  <a:srgbClr val="000000"/>
                </a:outerShdw>
              </a:effectLst>
              <a:latin typeface="Century Gothic" pitchFamily="34" charset="0"/>
              <a:ea typeface="Times New Roman" pitchFamily="18" charset="0"/>
              <a:cs typeface="Calibri" pitchFamily="34" charset="0"/>
            </a:endParaRPr>
          </a:p>
          <a:p>
            <a:pPr marL="87313" indent="-87313" algn="just" eaLnBrk="0" hangingPunct="0">
              <a:buFontTx/>
              <a:buChar char="•"/>
              <a:tabLst>
                <a:tab pos="457200" algn="l"/>
              </a:tabLst>
              <a:defRPr/>
            </a:pPr>
            <a:r>
              <a:rPr lang="tr-TR" sz="2000" dirty="0" smtClean="0">
                <a:effectLst>
                  <a:outerShdw blurRad="38100" dist="38100" dir="2700000" algn="tl">
                    <a:srgbClr val="000000"/>
                  </a:outerShdw>
                </a:effectLst>
                <a:latin typeface="Century Gothic" pitchFamily="34" charset="0"/>
                <a:ea typeface="Times New Roman" pitchFamily="18" charset="0"/>
                <a:cs typeface="Calibri" pitchFamily="34" charset="0"/>
              </a:rPr>
              <a:t>Kanun’un 9. maddesinde bulunan cezai hükümlerin takip edilmemesi.</a:t>
            </a:r>
            <a:endParaRPr lang="tr-TR" sz="2000" b="1" dirty="0">
              <a:effectLst>
                <a:outerShdw blurRad="38100" dist="38100" dir="2700000" algn="tl">
                  <a:srgbClr val="000000"/>
                </a:outerShdw>
              </a:effectLst>
              <a:latin typeface="Arial Narrow" pitchFamily="34" charset="0"/>
              <a:ea typeface="Times New Roman" pitchFamily="18" charset="0"/>
              <a:cs typeface="Calibri"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42</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tr-TR" dirty="0"/>
            </a:p>
          </p:txBody>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 SORUNLAR</a:t>
              </a:r>
            </a:p>
          </p:txBody>
        </p:sp>
      </p:grpSp>
      <p:sp>
        <p:nvSpPr>
          <p:cNvPr id="7" name="Text Box 7"/>
          <p:cNvSpPr txBox="1">
            <a:spLocks noChangeArrowheads="1"/>
          </p:cNvSpPr>
          <p:nvPr/>
        </p:nvSpPr>
        <p:spPr bwMode="auto">
          <a:xfrm>
            <a:off x="503238" y="2384425"/>
            <a:ext cx="8208962" cy="4385816"/>
          </a:xfrm>
          <a:prstGeom prst="rect">
            <a:avLst/>
          </a:prstGeom>
          <a:noFill/>
          <a:ln w="12700" cap="sq">
            <a:noFill/>
            <a:miter lim="800000"/>
            <a:headEnd type="none" w="sm" len="sm"/>
            <a:tailEnd type="none" w="sm" len="sm"/>
          </a:ln>
          <a:effectLst/>
        </p:spPr>
        <p:txBody>
          <a:bodyPr wrap="square">
            <a:spAutoFit/>
          </a:bodyPr>
          <a:lstStyle/>
          <a:p>
            <a:pPr algn="just" eaLnBrk="1" hangingPunct="1">
              <a:spcBef>
                <a:spcPct val="50000"/>
              </a:spcBef>
              <a:buFont typeface="Wingdings" pitchFamily="2" charset="2"/>
              <a:buChar char="§"/>
            </a:pPr>
            <a:r>
              <a:rPr lang="tr-TR" dirty="0" smtClean="0">
                <a:latin typeface="Century Gothic" pitchFamily="34" charset="0"/>
              </a:rPr>
              <a:t> Firma kurucularının başkaca mesleki yada inşaat işleriyle ilgili ticari faaliyette bulunması,</a:t>
            </a:r>
          </a:p>
          <a:p>
            <a:pPr algn="just" eaLnBrk="1" hangingPunct="1">
              <a:spcBef>
                <a:spcPct val="50000"/>
              </a:spcBef>
              <a:buFont typeface="Wingdings" pitchFamily="2" charset="2"/>
              <a:buChar char="§"/>
            </a:pPr>
            <a:r>
              <a:rPr lang="tr-TR" dirty="0" smtClean="0">
                <a:latin typeface="Century Gothic" pitchFamily="34" charset="0"/>
              </a:rPr>
              <a:t>Firma yetkileri belirgin olmaması nedeniyle yaptırım güçleri bulunmaması,</a:t>
            </a:r>
          </a:p>
          <a:p>
            <a:pPr algn="just" eaLnBrk="1" hangingPunct="1">
              <a:spcBef>
                <a:spcPct val="50000"/>
              </a:spcBef>
              <a:buFont typeface="Wingdings" pitchFamily="2" charset="2"/>
              <a:buChar char="§"/>
            </a:pPr>
            <a:r>
              <a:rPr lang="tr-TR" dirty="0" smtClean="0">
                <a:latin typeface="Century Gothic" pitchFamily="34" charset="0"/>
              </a:rPr>
              <a:t>İlgili idarelerin hakediş ödemelerini geciktirmesi nedeniyle mali sıkıntıya düşmeleri,</a:t>
            </a:r>
          </a:p>
          <a:p>
            <a:pPr algn="just" eaLnBrk="1" hangingPunct="1">
              <a:spcBef>
                <a:spcPct val="50000"/>
              </a:spcBef>
              <a:buFont typeface="Wingdings" pitchFamily="2" charset="2"/>
              <a:buChar char="§"/>
            </a:pPr>
            <a:r>
              <a:rPr lang="tr-TR" dirty="0" smtClean="0">
                <a:latin typeface="Century Gothic" pitchFamily="34" charset="0"/>
              </a:rPr>
              <a:t>Firmaların büyük çoğunluğunun kendi içinde gerekli organizasyon ve bilgi altyapısını kuramaması,</a:t>
            </a:r>
          </a:p>
          <a:p>
            <a:pPr algn="just" eaLnBrk="1" hangingPunct="1">
              <a:spcBef>
                <a:spcPct val="50000"/>
              </a:spcBef>
              <a:buFont typeface="Wingdings" pitchFamily="2" charset="2"/>
              <a:buChar char="§"/>
            </a:pPr>
            <a:r>
              <a:rPr lang="tr-TR" sz="1800" dirty="0" smtClean="0">
                <a:solidFill>
                  <a:schemeClr val="tx1"/>
                </a:solidFill>
                <a:latin typeface="Century Gothic" pitchFamily="34" charset="0"/>
              </a:rPr>
              <a:t>Yapılan </a:t>
            </a:r>
            <a:r>
              <a:rPr lang="tr-TR" sz="1800" dirty="0">
                <a:solidFill>
                  <a:schemeClr val="tx1"/>
                </a:solidFill>
                <a:latin typeface="Century Gothic" pitchFamily="34" charset="0"/>
              </a:rPr>
              <a:t>denetimlerde, yapı Denetim kuruluşlarının işlerini takip </a:t>
            </a:r>
            <a:r>
              <a:rPr lang="tr-TR" sz="1800" dirty="0" smtClean="0">
                <a:solidFill>
                  <a:schemeClr val="tx1"/>
                </a:solidFill>
                <a:latin typeface="Century Gothic" pitchFamily="34" charset="0"/>
              </a:rPr>
              <a:t>edemedikleri,</a:t>
            </a:r>
          </a:p>
          <a:p>
            <a:pPr algn="just" eaLnBrk="1" hangingPunct="1">
              <a:spcBef>
                <a:spcPct val="50000"/>
              </a:spcBef>
              <a:buFont typeface="Wingdings" pitchFamily="2" charset="2"/>
              <a:buChar char="§"/>
            </a:pPr>
            <a:r>
              <a:rPr lang="tr-TR" sz="1800" dirty="0" smtClean="0">
                <a:latin typeface="Century Gothic" pitchFamily="34" charset="0"/>
              </a:rPr>
              <a:t> </a:t>
            </a:r>
            <a:r>
              <a:rPr lang="tr-TR" sz="1800" dirty="0">
                <a:solidFill>
                  <a:schemeClr val="tx1"/>
                </a:solidFill>
                <a:latin typeface="Century Gothic" pitchFamily="34" charset="0"/>
              </a:rPr>
              <a:t>Firma kurucularına, firma ile birlikte faaliyet durdurma cezası verilmemesi, denetim görevini ciddiye almayan kişilerin, farklı firmalar kurarak denetim piyasasında yer almaya devam etmektedir. </a:t>
            </a:r>
          </a:p>
        </p:txBody>
      </p:sp>
      <p:sp>
        <p:nvSpPr>
          <p:cNvPr id="10" name="Rounded Rectangle 9"/>
          <p:cNvSpPr/>
          <p:nvPr/>
        </p:nvSpPr>
        <p:spPr>
          <a:xfrm>
            <a:off x="571472" y="1785926"/>
            <a:ext cx="8072494" cy="50006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tr-TR" sz="2000" b="1" dirty="0" smtClean="0">
                <a:solidFill>
                  <a:schemeClr val="bg1"/>
                </a:solidFill>
              </a:rPr>
              <a:t>YAPI DEENTİM KURULUŞLARI</a:t>
            </a:r>
            <a:endParaRPr lang="tr-TR" sz="2000" b="1" dirty="0">
              <a:solidFill>
                <a:schemeClr val="bg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43</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tr-TR" dirty="0"/>
            </a:p>
          </p:txBody>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 SORUNLAR</a:t>
              </a:r>
            </a:p>
          </p:txBody>
        </p:sp>
      </p:grpSp>
      <p:sp>
        <p:nvSpPr>
          <p:cNvPr id="7" name="Text Box 7"/>
          <p:cNvSpPr txBox="1">
            <a:spLocks noChangeArrowheads="1"/>
          </p:cNvSpPr>
          <p:nvPr/>
        </p:nvSpPr>
        <p:spPr bwMode="auto">
          <a:xfrm>
            <a:off x="503238" y="2384425"/>
            <a:ext cx="8208962" cy="4154984"/>
          </a:xfrm>
          <a:prstGeom prst="rect">
            <a:avLst/>
          </a:prstGeom>
          <a:noFill/>
          <a:ln w="12700" cap="sq">
            <a:noFill/>
            <a:miter lim="800000"/>
            <a:headEnd type="none" w="sm" len="sm"/>
            <a:tailEnd type="none" w="sm" len="sm"/>
          </a:ln>
          <a:effectLst/>
        </p:spPr>
        <p:txBody>
          <a:bodyPr wrap="square">
            <a:spAutoFit/>
          </a:bodyPr>
          <a:lstStyle/>
          <a:p>
            <a:pPr algn="just">
              <a:buFont typeface="Wingdings" pitchFamily="2" charset="2"/>
              <a:buChar char="§"/>
            </a:pPr>
            <a:r>
              <a:rPr lang="tr-TR" dirty="0" smtClean="0">
                <a:latin typeface="Century Gothic" pitchFamily="34" charset="0"/>
              </a:rPr>
              <a:t>Kanun ve Yönetmeliğin öngördüğü usul ile 5 yıllık “mesleki hizmetini” kanıtlayan her mühendis ve mimarın denetçi belgesi sahibi olabilmesi.  Sınav vb. bir kriter olmaması</a:t>
            </a:r>
          </a:p>
          <a:p>
            <a:pPr algn="just"/>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 Yapılan denetimler sonucunda denetçi mimar ve mühendislerin önemli bir kısmının görevi başında bulunmadığının görülmemesi,</a:t>
            </a:r>
          </a:p>
          <a:p>
            <a:pPr algn="just"/>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Yapı denetçilerinin başkaca mesleki faaliyette bulunmaması Kanun emri olmasına rağmen, yapılan incelemelerde aksi durum ile karşılaşılması,</a:t>
            </a:r>
          </a:p>
          <a:p>
            <a:pPr algn="just">
              <a:buFont typeface="Wingdings" pitchFamily="2" charset="2"/>
              <a:buNone/>
            </a:pPr>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Firmaların kar marjlarını artırmak amacıyla, denetçileri ve yardımcı kontrol elemanlarını, fiilen görev yapmadan, sadece imza hizmeti vermeleri karşılığında  istihdam etmek istemesi,  </a:t>
            </a:r>
            <a:endParaRPr lang="tr-TR" dirty="0">
              <a:latin typeface="Century Gothic" pitchFamily="34" charset="0"/>
            </a:endParaRPr>
          </a:p>
        </p:txBody>
      </p:sp>
      <p:sp>
        <p:nvSpPr>
          <p:cNvPr id="10" name="Rounded Rectangle 9"/>
          <p:cNvSpPr/>
          <p:nvPr/>
        </p:nvSpPr>
        <p:spPr>
          <a:xfrm>
            <a:off x="571472" y="1785926"/>
            <a:ext cx="8072494" cy="50006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tr-TR" sz="2000" b="1" dirty="0" smtClean="0">
                <a:solidFill>
                  <a:schemeClr val="bg1"/>
                </a:solidFill>
              </a:rPr>
              <a:t>DENETÇİLER</a:t>
            </a:r>
            <a:endParaRPr lang="tr-TR" sz="2000" b="1" dirty="0">
              <a:solidFill>
                <a:schemeClr val="bg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44</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tr-TR" dirty="0"/>
            </a:p>
          </p:txBody>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 SORUNLAR</a:t>
              </a:r>
            </a:p>
          </p:txBody>
        </p:sp>
      </p:grpSp>
      <p:sp>
        <p:nvSpPr>
          <p:cNvPr id="10" name="Rounded Rectangle 9"/>
          <p:cNvSpPr/>
          <p:nvPr/>
        </p:nvSpPr>
        <p:spPr>
          <a:xfrm>
            <a:off x="571472" y="1785926"/>
            <a:ext cx="8072494" cy="50006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tr-TR" sz="2000" b="1" dirty="0" smtClean="0">
                <a:solidFill>
                  <a:schemeClr val="bg1"/>
                </a:solidFill>
              </a:rPr>
              <a:t>ŞANTİYE ŞEFLERİ</a:t>
            </a:r>
            <a:endParaRPr lang="tr-TR" sz="2000" b="1" dirty="0">
              <a:solidFill>
                <a:schemeClr val="bg1"/>
              </a:solidFill>
            </a:endParaRPr>
          </a:p>
        </p:txBody>
      </p:sp>
      <p:sp>
        <p:nvSpPr>
          <p:cNvPr id="8" name="Text Box 7"/>
          <p:cNvSpPr txBox="1">
            <a:spLocks noChangeArrowheads="1"/>
          </p:cNvSpPr>
          <p:nvPr/>
        </p:nvSpPr>
        <p:spPr bwMode="auto">
          <a:xfrm>
            <a:off x="503238" y="2384425"/>
            <a:ext cx="8208962" cy="3877985"/>
          </a:xfrm>
          <a:prstGeom prst="rect">
            <a:avLst/>
          </a:prstGeom>
          <a:noFill/>
          <a:ln w="12700" cap="sq">
            <a:noFill/>
            <a:miter lim="800000"/>
            <a:headEnd type="none" w="sm" len="sm"/>
            <a:tailEnd type="none" w="sm" len="sm"/>
          </a:ln>
          <a:effectLst/>
        </p:spPr>
        <p:txBody>
          <a:bodyPr wrap="square">
            <a:spAutoFit/>
          </a:bodyPr>
          <a:lstStyle/>
          <a:p>
            <a:pPr algn="just">
              <a:buFont typeface="Wingdings" pitchFamily="2" charset="2"/>
              <a:buChar char="§"/>
            </a:pPr>
            <a:r>
              <a:rPr lang="tr-TR" dirty="0" smtClean="0">
                <a:latin typeface="Century Gothic" pitchFamily="34" charset="0"/>
              </a:rPr>
              <a:t>Şantiye şefliğinin, sorumluluk alanının 30.000m</a:t>
            </a:r>
            <a:r>
              <a:rPr lang="tr-TR" baseline="30000" dirty="0" smtClean="0">
                <a:latin typeface="Century Gothic" pitchFamily="34" charset="0"/>
              </a:rPr>
              <a:t>2</a:t>
            </a:r>
            <a:r>
              <a:rPr lang="tr-TR" dirty="0" smtClean="0">
                <a:latin typeface="Century Gothic" pitchFamily="34" charset="0"/>
              </a:rPr>
              <a:t> gibi büyük bir alan olması şeflik kavramını anlamsızlaştırdığı, </a:t>
            </a:r>
          </a:p>
          <a:p>
            <a:pPr algn="just"/>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 Aylık 100-200 TL ücretle şantiye şefliği yapıldığı,  şantiye şefliğini formalite haline geldiği,</a:t>
            </a:r>
          </a:p>
          <a:p>
            <a:pPr algn="just"/>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İnşaa edilen yapıların büyük çoğunluğunun 3B gurubu ve üzerinde olması ve teknikerlerin şantiye şefliği üstlenme sınırının 3B ile sınırlandırılması, teknikerlerin sistemde ara eleman olarak yer almasının önünde bir engel olduğu,</a:t>
            </a:r>
          </a:p>
          <a:p>
            <a:pPr algn="just">
              <a:buFont typeface="Wingdings" pitchFamily="2" charset="2"/>
              <a:buNone/>
            </a:pPr>
            <a:endParaRPr lang="tr-TR" sz="2200" dirty="0" smtClean="0">
              <a:latin typeface="Century Gothic" pitchFamily="34" charset="0"/>
            </a:endParaRPr>
          </a:p>
          <a:p>
            <a:pPr algn="just">
              <a:buFont typeface="Wingdings" pitchFamily="2" charset="2"/>
              <a:buChar char="§"/>
            </a:pPr>
            <a:r>
              <a:rPr lang="tr-TR" dirty="0" smtClean="0">
                <a:latin typeface="Century Gothic" pitchFamily="34" charset="0"/>
              </a:rPr>
              <a:t>Şantiye şefliğini, yapı denetim kuruluşlarının ve proje bürolarının üstlendiğinin tespit edildiği,</a:t>
            </a:r>
            <a:endParaRPr lang="tr-TR" dirty="0">
              <a:latin typeface="Century Gothic"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6245C45E-40BA-4F94-995C-69BB13CCA515}" type="slidenum">
              <a:rPr lang="en-US" sz="1400" smtClean="0">
                <a:solidFill>
                  <a:schemeClr val="bg2"/>
                </a:solidFill>
                <a:latin typeface="Arial Narrow" pitchFamily="34" charset="0"/>
              </a:rPr>
              <a:pPr eaLnBrk="0" hangingPunct="0">
                <a:spcBef>
                  <a:spcPct val="50000"/>
                </a:spcBef>
              </a:pPr>
              <a:t>45</a:t>
            </a:fld>
            <a:endParaRPr lang="en-US" sz="1400" dirty="0" smtClean="0">
              <a:solidFill>
                <a:schemeClr val="bg2"/>
              </a:solidFill>
              <a:latin typeface="Arial Narrow" pitchFamily="34"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a:lstStyle/>
            <a:p>
              <a:endParaRPr lang="tr-TR" dirty="0"/>
            </a:p>
          </p:txBody>
        </p:sp>
        <p:sp>
          <p:nvSpPr>
            <p:cNvPr id="1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 SORUNLAR</a:t>
              </a:r>
            </a:p>
          </p:txBody>
        </p:sp>
      </p:grpSp>
      <p:sp>
        <p:nvSpPr>
          <p:cNvPr id="10" name="Rounded Rectangle 9"/>
          <p:cNvSpPr/>
          <p:nvPr/>
        </p:nvSpPr>
        <p:spPr>
          <a:xfrm>
            <a:off x="571472" y="1785926"/>
            <a:ext cx="8072494" cy="50006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r>
              <a:rPr lang="tr-TR" sz="2000" b="1" dirty="0" smtClean="0">
                <a:solidFill>
                  <a:schemeClr val="bg1"/>
                </a:solidFill>
              </a:rPr>
              <a:t>İLGİLİ İDARELER</a:t>
            </a:r>
            <a:endParaRPr lang="tr-TR" sz="2000" b="1" dirty="0">
              <a:solidFill>
                <a:schemeClr val="bg1"/>
              </a:solidFill>
            </a:endParaRPr>
          </a:p>
        </p:txBody>
      </p:sp>
      <p:sp>
        <p:nvSpPr>
          <p:cNvPr id="8" name="Text Box 7"/>
          <p:cNvSpPr txBox="1">
            <a:spLocks noChangeArrowheads="1"/>
          </p:cNvSpPr>
          <p:nvPr/>
        </p:nvSpPr>
        <p:spPr bwMode="auto">
          <a:xfrm>
            <a:off x="503238" y="2384425"/>
            <a:ext cx="8208962" cy="4247317"/>
          </a:xfrm>
          <a:prstGeom prst="rect">
            <a:avLst/>
          </a:prstGeom>
          <a:noFill/>
          <a:ln w="12700" cap="sq">
            <a:noFill/>
            <a:miter lim="800000"/>
            <a:headEnd type="none" w="sm" len="sm"/>
            <a:tailEnd type="none" w="sm" len="sm"/>
          </a:ln>
          <a:effectLst/>
        </p:spPr>
        <p:txBody>
          <a:bodyPr wrap="square">
            <a:spAutoFit/>
          </a:bodyPr>
          <a:lstStyle/>
          <a:p>
            <a:pPr algn="just" eaLnBrk="1" hangingPunct="1">
              <a:spcBef>
                <a:spcPct val="50000"/>
              </a:spcBef>
              <a:buFont typeface="Wingdings" pitchFamily="2" charset="2"/>
              <a:buChar char="§"/>
            </a:pPr>
            <a:r>
              <a:rPr lang="tr-TR" dirty="0" smtClean="0">
                <a:latin typeface="Century Gothic" pitchFamily="34" charset="0"/>
              </a:rPr>
              <a:t>Yapının inşa edilmesi süreci içerisinde bir çok kez yapı denetim sistemine dahil olması gerekirken uygulamada görevini yapmaması,</a:t>
            </a:r>
          </a:p>
          <a:p>
            <a:pPr algn="just" eaLnBrk="1" hangingPunct="1">
              <a:spcBef>
                <a:spcPct val="50000"/>
              </a:spcBef>
              <a:buFont typeface="Wingdings" pitchFamily="2" charset="2"/>
              <a:buChar char="§"/>
            </a:pPr>
            <a:r>
              <a:rPr lang="tr-TR" dirty="0" smtClean="0">
                <a:latin typeface="Century Gothic" pitchFamily="34" charset="0"/>
              </a:rPr>
              <a:t> Denetimin yapı denetim kuruluşları eliyle sağlanması öngörüldüğü halde, yaptırım yetkilerinin ilgili idarelerin elinde bulunması,</a:t>
            </a:r>
          </a:p>
          <a:p>
            <a:pPr algn="just" eaLnBrk="1" hangingPunct="1">
              <a:spcBef>
                <a:spcPct val="50000"/>
              </a:spcBef>
              <a:buFont typeface="Wingdings" pitchFamily="2" charset="2"/>
              <a:buChar char="§"/>
            </a:pPr>
            <a:r>
              <a:rPr lang="tr-TR" dirty="0" smtClean="0">
                <a:latin typeface="Century Gothic" pitchFamily="34" charset="0"/>
              </a:rPr>
              <a:t>İlgili idarelerdeki Yapı Denetim Biriminin personel yetersizliği nedeniyle, denetim işlerini gözlem altında tutması gereken idarelerin bu görevi zamanında yerine getirememesi,</a:t>
            </a:r>
          </a:p>
          <a:p>
            <a:pPr algn="just" eaLnBrk="1" hangingPunct="1">
              <a:spcBef>
                <a:spcPct val="50000"/>
              </a:spcBef>
              <a:buFont typeface="Wingdings" pitchFamily="2" charset="2"/>
              <a:buChar char="§"/>
            </a:pPr>
            <a:r>
              <a:rPr lang="tr-TR" dirty="0" smtClean="0">
                <a:latin typeface="Century Gothic" pitchFamily="34" charset="0"/>
              </a:rPr>
              <a:t> İlgili idarelerin yapı denetimi mevzuatına hakim olmaması, </a:t>
            </a:r>
          </a:p>
          <a:p>
            <a:pPr algn="just" eaLnBrk="1" hangingPunct="1">
              <a:spcBef>
                <a:spcPct val="50000"/>
              </a:spcBef>
              <a:buFont typeface="Wingdings" pitchFamily="2" charset="2"/>
              <a:buChar char="§"/>
            </a:pPr>
            <a:r>
              <a:rPr lang="tr-TR" dirty="0" smtClean="0">
                <a:latin typeface="Century Gothic" pitchFamily="34" charset="0"/>
              </a:rPr>
              <a:t>Düzenli şehirleşme, imar v.b. konuların çözümü üzerinde yoğunlaşması gereken idarelerin, kimi zaman yapı denetim firmaları ve Bakanlığımızı çözümü imkansız sorunlarla baş başa bırakabildiği, bu noktada, Bakanlığımızın sorunların çözümü yönündeki çalışmalarının ilgili idarelerce desteklenmemesi.</a:t>
            </a:r>
            <a:endParaRPr lang="tr-TR" dirty="0">
              <a:latin typeface="Century Gothic"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428596" y="1625260"/>
            <a:ext cx="8286776" cy="4585871"/>
          </a:xfrm>
          <a:prstGeom prst="rect">
            <a:avLst/>
          </a:prstGeom>
          <a:noFill/>
          <a:effectLst/>
          <a:scene3d>
            <a:camera prst="orthographicFront"/>
            <a:lightRig rig="threePt" dir="t">
              <a:rot lat="0" lon="0" rev="1200000"/>
            </a:lightRig>
          </a:scene3d>
          <a:sp3d/>
        </p:spPr>
        <p:style>
          <a:lnRef idx="0">
            <a:schemeClr val="accent6"/>
          </a:lnRef>
          <a:fillRef idx="1002">
            <a:schemeClr val="dk1"/>
          </a:fillRef>
          <a:effectRef idx="3">
            <a:schemeClr val="accent6"/>
          </a:effectRef>
          <a:fontRef idx="minor">
            <a:schemeClr val="lt1"/>
          </a:fontRef>
        </p:style>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İlginize Teşekür Eder</a:t>
            </a:r>
          </a:p>
          <a:p>
            <a:pPr algn="ctr" fontAlgn="auto">
              <a:spcBef>
                <a:spcPts val="0"/>
              </a:spcBef>
              <a:spcAft>
                <a:spcPts val="0"/>
              </a:spcAft>
              <a:defRPr/>
            </a:pPr>
            <a:r>
              <a:rPr lang="tr-TR" sz="4400" b="1" dirty="0" smtClean="0">
                <a:ln>
                  <a:prstDash val="solid"/>
                </a:ln>
                <a:solidFill>
                  <a:schemeClr val="tx1"/>
                </a:solidFill>
                <a:effectLst>
                  <a:outerShdw blurRad="38100" dist="38100" dir="2700000" algn="tl">
                    <a:srgbClr val="000000">
                      <a:alpha val="43137"/>
                    </a:srgbClr>
                  </a:outerShdw>
                </a:effectLst>
                <a:latin typeface="Century Gothic" pitchFamily="34" charset="0"/>
              </a:rPr>
              <a:t>Saygılar Sunarım</a:t>
            </a: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endParaRPr lang="tr-TR" sz="4400" b="1" i="1" dirty="0" smtClean="0">
              <a:ln>
                <a:prstDash val="solid"/>
              </a:ln>
              <a:solidFill>
                <a:schemeClr val="tx1"/>
              </a:solidFill>
              <a:effectLst>
                <a:outerShdw blurRad="38100" dist="38100" dir="2700000" algn="tl">
                  <a:srgbClr val="000000">
                    <a:alpha val="43137"/>
                  </a:srgbClr>
                </a:outerShdw>
              </a:effectLst>
              <a:latin typeface="Century Gothic" pitchFamily="34" charset="0"/>
            </a:endParaRPr>
          </a:p>
          <a:p>
            <a:pPr algn="ctr" fontAlgn="auto">
              <a:spcBef>
                <a:spcPts val="0"/>
              </a:spcBef>
              <a:spcAft>
                <a:spcPts val="0"/>
              </a:spcAft>
              <a:defRPr/>
            </a:pPr>
            <a:r>
              <a:rPr lang="tr-TR" b="1" dirty="0" smtClean="0">
                <a:ln>
                  <a:prstDash val="solid"/>
                </a:ln>
                <a:solidFill>
                  <a:schemeClr val="tx1"/>
                </a:solidFill>
                <a:latin typeface="Century Gothic" pitchFamily="34" charset="0"/>
              </a:rPr>
              <a:t>İletişim:Tel: 0 312.4800810 / 390</a:t>
            </a:r>
          </a:p>
          <a:p>
            <a:pPr algn="ctr" fontAlgn="auto">
              <a:spcBef>
                <a:spcPts val="0"/>
              </a:spcBef>
              <a:spcAft>
                <a:spcPts val="0"/>
              </a:spcAft>
              <a:defRPr/>
            </a:pPr>
            <a:r>
              <a:rPr lang="tr-TR" b="1" dirty="0" smtClean="0">
                <a:ln>
                  <a:prstDash val="solid"/>
                </a:ln>
                <a:solidFill>
                  <a:schemeClr val="tx1"/>
                </a:solidFill>
                <a:latin typeface="Century Gothic" pitchFamily="34" charset="0"/>
              </a:rPr>
              <a:t>E-Posta: selemi.merdin@yigm.gov.tr</a:t>
            </a:r>
          </a:p>
          <a:p>
            <a:pPr algn="ctr" fontAlgn="auto">
              <a:spcBef>
                <a:spcPts val="0"/>
              </a:spcBef>
              <a:spcAft>
                <a:spcPts val="0"/>
              </a:spcAft>
              <a:defRPr/>
            </a:pPr>
            <a:endParaRPr lang="tr-TR" dirty="0" smtClean="0">
              <a:ln>
                <a:prstDash val="solid"/>
              </a:ln>
              <a:solidFill>
                <a:schemeClr val="tx1"/>
              </a:solidFill>
              <a:latin typeface="Century Gothic" pitchFamily="34" charset="0"/>
            </a:endParaRPr>
          </a:p>
          <a:p>
            <a:pPr algn="ctr" fontAlgn="auto">
              <a:spcBef>
                <a:spcPts val="0"/>
              </a:spcBef>
              <a:spcAft>
                <a:spcPts val="0"/>
              </a:spcAft>
              <a:defRPr/>
            </a:pPr>
            <a:endParaRPr lang="tr-TR" dirty="0">
              <a:ln>
                <a:prstDash val="solid"/>
              </a:ln>
              <a:solidFill>
                <a:schemeClr val="tx1"/>
              </a:solidFill>
              <a:latin typeface="Century Gothic"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3525DCA7-6922-4927-B44C-2DA8DF64D3EA}" type="slidenum">
              <a:rPr lang="en-US" sz="1400" smtClean="0">
                <a:solidFill>
                  <a:schemeClr val="bg2"/>
                </a:solidFill>
                <a:latin typeface="Times New Roman" pitchFamily="18" charset="0"/>
                <a:cs typeface="Times New Roman" pitchFamily="18" charset="0"/>
              </a:rPr>
              <a:pPr eaLnBrk="0" hangingPunct="0">
                <a:spcBef>
                  <a:spcPct val="50000"/>
                </a:spcBef>
              </a:pPr>
              <a:t>5</a:t>
            </a:fld>
            <a:endParaRPr lang="en-US" sz="1400" dirty="0" smtClean="0">
              <a:solidFill>
                <a:schemeClr val="bg2"/>
              </a:solidFill>
              <a:latin typeface="Times New Roman" pitchFamily="18" charset="0"/>
              <a:cs typeface="Times New Roman" pitchFamily="18" charset="0"/>
            </a:endParaRPr>
          </a:p>
        </p:txBody>
      </p:sp>
      <p:sp>
        <p:nvSpPr>
          <p:cNvPr id="4100" name="Picture 3"/>
          <p:cNvSpPr>
            <a:spLocks noChangeArrowheads="1"/>
          </p:cNvSpPr>
          <p:nvPr/>
        </p:nvSpPr>
        <p:spPr bwMode="auto">
          <a:xfrm>
            <a:off x="611188" y="3500438"/>
            <a:ext cx="3924300" cy="2771775"/>
          </a:xfrm>
          <a:prstGeom prst="rect">
            <a:avLst/>
          </a:prstGeom>
          <a:noFill/>
          <a:ln w="9525">
            <a:noFill/>
            <a:miter lim="800000"/>
            <a:headEnd/>
            <a:tailEnd/>
          </a:ln>
        </p:spPr>
        <p:txBody>
          <a:bodyPr/>
          <a:lstStyle/>
          <a:p>
            <a:pPr eaLnBrk="0" hangingPunct="0"/>
            <a:endParaRPr lang="tr-TR" sz="2000">
              <a:latin typeface="Times New Roman" pitchFamily="18" charset="0"/>
              <a:cs typeface="Times New Roman" pitchFamily="18" charset="0"/>
            </a:endParaRPr>
          </a:p>
        </p:txBody>
      </p:sp>
      <p:grpSp>
        <p:nvGrpSpPr>
          <p:cNvPr id="2" name="7 Grup"/>
          <p:cNvGrpSpPr/>
          <p:nvPr/>
        </p:nvGrpSpPr>
        <p:grpSpPr>
          <a:xfrm>
            <a:off x="1357290" y="928670"/>
            <a:ext cx="6429421" cy="383760"/>
            <a:chOff x="0" y="8144"/>
            <a:chExt cx="8501122" cy="383760"/>
          </a:xfrm>
          <a:scene3d>
            <a:camera prst="orthographicFront"/>
            <a:lightRig rig="flat" dir="t"/>
          </a:scene3d>
        </p:grpSpPr>
        <p:sp>
          <p:nvSpPr>
            <p:cNvPr id="11"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2"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pic>
        <p:nvPicPr>
          <p:cNvPr id="14" name="Picture 2" descr="02"/>
          <p:cNvPicPr>
            <a:picLocks noChangeAspect="1" noChangeArrowheads="1"/>
          </p:cNvPicPr>
          <p:nvPr/>
        </p:nvPicPr>
        <p:blipFill>
          <a:blip r:embed="rId3" cstate="print"/>
          <a:srcRect/>
          <a:stretch>
            <a:fillRect/>
          </a:stretch>
        </p:blipFill>
        <p:spPr bwMode="auto">
          <a:xfrm>
            <a:off x="395288" y="1443038"/>
            <a:ext cx="2555875" cy="2490787"/>
          </a:xfrm>
          <a:prstGeom prst="rect">
            <a:avLst/>
          </a:prstGeom>
          <a:ln>
            <a:noFill/>
          </a:ln>
          <a:effectLst>
            <a:softEdge rad="112500"/>
          </a:effectLst>
        </p:spPr>
      </p:pic>
      <p:pic>
        <p:nvPicPr>
          <p:cNvPr id="15" name="Picture 7" descr="17 agu5"/>
          <p:cNvPicPr>
            <a:picLocks noChangeAspect="1" noChangeArrowheads="1"/>
          </p:cNvPicPr>
          <p:nvPr/>
        </p:nvPicPr>
        <p:blipFill>
          <a:blip r:embed="rId4" cstate="print"/>
          <a:srcRect/>
          <a:stretch>
            <a:fillRect/>
          </a:stretch>
        </p:blipFill>
        <p:spPr bwMode="auto">
          <a:xfrm>
            <a:off x="4356100" y="4076700"/>
            <a:ext cx="4105275" cy="2501900"/>
          </a:xfrm>
          <a:prstGeom prst="rect">
            <a:avLst/>
          </a:prstGeom>
          <a:ln>
            <a:noFill/>
          </a:ln>
          <a:effectLst>
            <a:softEdge rad="112500"/>
          </a:effectLst>
        </p:spPr>
      </p:pic>
      <p:pic>
        <p:nvPicPr>
          <p:cNvPr id="16" name="Picture 8" descr="17 agu4"/>
          <p:cNvPicPr>
            <a:picLocks noChangeAspect="1" noChangeArrowheads="1"/>
          </p:cNvPicPr>
          <p:nvPr/>
        </p:nvPicPr>
        <p:blipFill>
          <a:blip r:embed="rId5" cstate="print"/>
          <a:srcRect/>
          <a:stretch>
            <a:fillRect/>
          </a:stretch>
        </p:blipFill>
        <p:spPr bwMode="auto">
          <a:xfrm>
            <a:off x="403225" y="4076700"/>
            <a:ext cx="3808413" cy="2514600"/>
          </a:xfrm>
          <a:prstGeom prst="rect">
            <a:avLst/>
          </a:prstGeom>
          <a:ln>
            <a:noFill/>
          </a:ln>
          <a:effectLst>
            <a:softEdge rad="112500"/>
          </a:effectLst>
        </p:spPr>
      </p:pic>
      <p:sp>
        <p:nvSpPr>
          <p:cNvPr id="17" name="Rectangle 17"/>
          <p:cNvSpPr>
            <a:spLocks noChangeArrowheads="1"/>
          </p:cNvSpPr>
          <p:nvPr/>
        </p:nvSpPr>
        <p:spPr bwMode="auto">
          <a:xfrm>
            <a:off x="3132138" y="1484312"/>
            <a:ext cx="5327650" cy="587365"/>
          </a:xfrm>
          <a:prstGeom prst="rect">
            <a:avLst/>
          </a:prstGeom>
          <a:noFill/>
          <a:ln w="9525">
            <a:noFill/>
            <a:miter lim="800000"/>
            <a:headEnd/>
            <a:tailEnd/>
          </a:ln>
          <a:effectLst/>
        </p:spPr>
        <p:txBody>
          <a:bodyPr wrap="square">
            <a:spAutoFit/>
          </a:bodyPr>
          <a:lstStyle/>
          <a:p>
            <a:pPr algn="just" eaLnBrk="1" hangingPunct="1">
              <a:buSzTx/>
              <a:buFont typeface="Wingdings" pitchFamily="2" charset="2"/>
              <a:buNone/>
            </a:pPr>
            <a:r>
              <a:rPr lang="tr-TR" sz="1600" b="1" dirty="0">
                <a:solidFill>
                  <a:schemeClr val="tx1"/>
                </a:solidFill>
                <a:latin typeface="Century Gothic" pitchFamily="34" charset="0"/>
              </a:rPr>
              <a:t>17 Ağustos ve 12 Kasım 1999 tarihlerinde yaşanan depremlerde;</a:t>
            </a:r>
            <a:endParaRPr lang="tr-TR" sz="1600" b="1" dirty="0">
              <a:solidFill>
                <a:schemeClr val="tx1"/>
              </a:solidFill>
              <a:latin typeface="Century Gothic" pitchFamily="34" charset="0"/>
              <a:cs typeface="Times New Roman" pitchFamily="18" charset="0"/>
            </a:endParaRPr>
          </a:p>
        </p:txBody>
      </p:sp>
      <p:sp>
        <p:nvSpPr>
          <p:cNvPr id="18" name="Rectangle 18"/>
          <p:cNvSpPr>
            <a:spLocks noChangeArrowheads="1"/>
          </p:cNvSpPr>
          <p:nvPr/>
        </p:nvSpPr>
        <p:spPr bwMode="auto">
          <a:xfrm>
            <a:off x="3095625" y="3033713"/>
            <a:ext cx="5473700" cy="830997"/>
          </a:xfrm>
          <a:prstGeom prst="rect">
            <a:avLst/>
          </a:prstGeom>
          <a:noFill/>
          <a:ln w="9525">
            <a:noFill/>
            <a:miter lim="800000"/>
            <a:headEnd/>
            <a:tailEnd/>
          </a:ln>
          <a:effectLst/>
        </p:spPr>
        <p:txBody>
          <a:bodyPr wrap="square">
            <a:spAutoFit/>
          </a:bodyPr>
          <a:lstStyle/>
          <a:p>
            <a:pPr algn="just" eaLnBrk="1" hangingPunct="1">
              <a:buClrTx/>
              <a:buSzTx/>
              <a:buFont typeface="Wingdings" pitchFamily="2" charset="2"/>
              <a:buNone/>
            </a:pPr>
            <a:r>
              <a:rPr lang="tr-TR" sz="1600" dirty="0">
                <a:solidFill>
                  <a:schemeClr val="tx1"/>
                </a:solidFill>
                <a:latin typeface="Century Gothic" pitchFamily="34" charset="0"/>
                <a:cs typeface="Times New Roman" pitchFamily="18" charset="0"/>
              </a:rPr>
              <a:t>Bu kayıplar neticesinde imar ve afetler mevzuatının öngördüğü yapı denetim sisteminin değiştirilmesi </a:t>
            </a:r>
            <a:r>
              <a:rPr lang="tr-TR" sz="1600" dirty="0">
                <a:latin typeface="Century Gothic" pitchFamily="34" charset="0"/>
                <a:cs typeface="Times New Roman" pitchFamily="18" charset="0"/>
              </a:rPr>
              <a:t>toplumsal bir talep haline gelmiştir.</a:t>
            </a:r>
          </a:p>
        </p:txBody>
      </p:sp>
      <p:sp>
        <p:nvSpPr>
          <p:cNvPr id="19" name="Rectangle 19"/>
          <p:cNvSpPr>
            <a:spLocks noChangeArrowheads="1"/>
          </p:cNvSpPr>
          <p:nvPr/>
        </p:nvSpPr>
        <p:spPr bwMode="auto">
          <a:xfrm>
            <a:off x="3132138" y="2060575"/>
            <a:ext cx="5297514" cy="1015663"/>
          </a:xfrm>
          <a:prstGeom prst="rect">
            <a:avLst/>
          </a:prstGeom>
          <a:noFill/>
          <a:ln w="9525">
            <a:noFill/>
            <a:miter lim="800000"/>
            <a:headEnd/>
            <a:tailEnd/>
          </a:ln>
          <a:effectLst/>
        </p:spPr>
        <p:txBody>
          <a:bodyPr wrap="square">
            <a:spAutoFit/>
          </a:bodyPr>
          <a:lstStyle/>
          <a:p>
            <a:pPr algn="just" eaLnBrk="1" hangingPunct="1">
              <a:buSzPct val="70000"/>
              <a:buFont typeface="Wingdings" pitchFamily="2" charset="2"/>
              <a:buNone/>
            </a:pPr>
            <a:r>
              <a:rPr lang="tr-TR" sz="2000" b="1" dirty="0">
                <a:solidFill>
                  <a:srgbClr val="FF0000"/>
                </a:solidFill>
                <a:latin typeface="Century Gothic" pitchFamily="34" charset="0"/>
              </a:rPr>
              <a:t>18.373</a:t>
            </a:r>
            <a:r>
              <a:rPr lang="tr-TR" b="1" dirty="0">
                <a:solidFill>
                  <a:srgbClr val="FF0000"/>
                </a:solidFill>
                <a:latin typeface="Century Gothic" pitchFamily="34" charset="0"/>
              </a:rPr>
              <a:t> </a:t>
            </a:r>
            <a:r>
              <a:rPr lang="tr-TR" b="1" dirty="0" smtClean="0">
                <a:solidFill>
                  <a:srgbClr val="FF0000"/>
                </a:solidFill>
                <a:latin typeface="Century Gothic" pitchFamily="34" charset="0"/>
              </a:rPr>
              <a:t>  </a:t>
            </a:r>
            <a:r>
              <a:rPr lang="tr-TR" b="1" dirty="0" smtClean="0">
                <a:solidFill>
                  <a:srgbClr val="FFC000"/>
                </a:solidFill>
                <a:latin typeface="Century Gothic" pitchFamily="34" charset="0"/>
              </a:rPr>
              <a:t>Vatandaşımızı </a:t>
            </a:r>
            <a:r>
              <a:rPr lang="tr-TR" b="1" dirty="0">
                <a:solidFill>
                  <a:srgbClr val="FFC000"/>
                </a:solidFill>
                <a:latin typeface="Century Gothic" pitchFamily="34" charset="0"/>
              </a:rPr>
              <a:t>kaybettik</a:t>
            </a:r>
            <a:r>
              <a:rPr lang="tr-TR" b="1" dirty="0">
                <a:solidFill>
                  <a:srgbClr val="FF0000"/>
                </a:solidFill>
                <a:latin typeface="Century Gothic" pitchFamily="34" charset="0"/>
              </a:rPr>
              <a:t>,</a:t>
            </a:r>
          </a:p>
          <a:p>
            <a:pPr algn="just" eaLnBrk="1" hangingPunct="1">
              <a:buSzPct val="70000"/>
              <a:buFont typeface="Wingdings" pitchFamily="2" charset="2"/>
              <a:buNone/>
            </a:pPr>
            <a:r>
              <a:rPr lang="tr-TR" sz="2000" b="1" dirty="0">
                <a:solidFill>
                  <a:srgbClr val="FF0000"/>
                </a:solidFill>
                <a:latin typeface="Century Gothic" pitchFamily="34" charset="0"/>
                <a:cs typeface="Times New Roman" pitchFamily="18" charset="0"/>
              </a:rPr>
              <a:t>48.901</a:t>
            </a:r>
            <a:r>
              <a:rPr lang="tr-TR" b="1" dirty="0">
                <a:solidFill>
                  <a:srgbClr val="FF0000"/>
                </a:solidFill>
                <a:latin typeface="Century Gothic" pitchFamily="34" charset="0"/>
                <a:cs typeface="Times New Roman" pitchFamily="18" charset="0"/>
              </a:rPr>
              <a:t> </a:t>
            </a:r>
            <a:r>
              <a:rPr lang="tr-TR" b="1" dirty="0" smtClean="0">
                <a:solidFill>
                  <a:srgbClr val="FF0000"/>
                </a:solidFill>
                <a:latin typeface="Century Gothic" pitchFamily="34" charset="0"/>
                <a:cs typeface="Times New Roman" pitchFamily="18" charset="0"/>
              </a:rPr>
              <a:t>  </a:t>
            </a:r>
            <a:r>
              <a:rPr lang="tr-TR" b="1" dirty="0" smtClean="0">
                <a:solidFill>
                  <a:srgbClr val="FFC000"/>
                </a:solidFill>
                <a:latin typeface="Century Gothic" pitchFamily="34" charset="0"/>
                <a:cs typeface="Times New Roman" pitchFamily="18" charset="0"/>
              </a:rPr>
              <a:t>VatanSdaşımız </a:t>
            </a:r>
            <a:r>
              <a:rPr lang="tr-TR" b="1" dirty="0">
                <a:solidFill>
                  <a:srgbClr val="FFC000"/>
                </a:solidFill>
                <a:latin typeface="Century Gothic" pitchFamily="34" charset="0"/>
                <a:cs typeface="Times New Roman" pitchFamily="18" charset="0"/>
              </a:rPr>
              <a:t>yaralandı</a:t>
            </a:r>
            <a:r>
              <a:rPr lang="tr-TR" b="1" dirty="0">
                <a:solidFill>
                  <a:srgbClr val="FF0000"/>
                </a:solidFill>
                <a:latin typeface="Century Gothic" pitchFamily="34" charset="0"/>
                <a:cs typeface="Times New Roman" pitchFamily="18" charset="0"/>
              </a:rPr>
              <a:t>,</a:t>
            </a:r>
          </a:p>
          <a:p>
            <a:pPr algn="just" eaLnBrk="1" hangingPunct="1">
              <a:buSzPct val="70000"/>
              <a:buFont typeface="Wingdings" pitchFamily="2" charset="2"/>
              <a:buNone/>
            </a:pPr>
            <a:r>
              <a:rPr lang="tr-TR" sz="2000" b="1" dirty="0">
                <a:solidFill>
                  <a:srgbClr val="FF0000"/>
                </a:solidFill>
                <a:latin typeface="Century Gothic" pitchFamily="34" charset="0"/>
                <a:cs typeface="Times New Roman" pitchFamily="18" charset="0"/>
              </a:rPr>
              <a:t>376.685</a:t>
            </a:r>
            <a:r>
              <a:rPr lang="tr-TR" b="1" dirty="0">
                <a:solidFill>
                  <a:srgbClr val="FF0000"/>
                </a:solidFill>
                <a:latin typeface="Century Gothic" pitchFamily="34" charset="0"/>
                <a:cs typeface="Times New Roman" pitchFamily="18" charset="0"/>
              </a:rPr>
              <a:t> </a:t>
            </a:r>
            <a:r>
              <a:rPr lang="tr-TR" b="1" dirty="0">
                <a:solidFill>
                  <a:srgbClr val="FFC000"/>
                </a:solidFill>
                <a:latin typeface="Century Gothic" pitchFamily="34" charset="0"/>
                <a:cs typeface="Times New Roman" pitchFamily="18" charset="0"/>
              </a:rPr>
              <a:t>Konut çeşitli oranlarda hasar gördü</a:t>
            </a:r>
            <a:r>
              <a:rPr lang="tr-TR" b="1" dirty="0">
                <a:solidFill>
                  <a:srgbClr val="FF0000"/>
                </a:solidFill>
                <a:latin typeface="Century Gothic" pitchFamily="34" charset="0"/>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3000"/>
                            </p:stCondLst>
                            <p:childTnLst>
                              <p:par>
                                <p:cTn id="26" presetID="41" presetClass="entr" presetSubtype="0" fill="hold" grpId="1" nodeType="afterEffect">
                                  <p:stCondLst>
                                    <p:cond delay="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7"/>
                                        </p:tgtEl>
                                      </p:cBhvr>
                                    </p:animEffect>
                                  </p:childTnLst>
                                </p:cTn>
                              </p:par>
                            </p:childTnLst>
                          </p:cTn>
                        </p:par>
                        <p:par>
                          <p:cTn id="33" fill="hold">
                            <p:stCondLst>
                              <p:cond delay="61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9"/>
                                        </p:tgtEl>
                                        <p:attrNameLst>
                                          <p:attrName>ppt_y</p:attrName>
                                        </p:attrNameLst>
                                      </p:cBhvr>
                                      <p:tavLst>
                                        <p:tav tm="0">
                                          <p:val>
                                            <p:strVal val="#ppt_y"/>
                                          </p:val>
                                        </p:tav>
                                        <p:tav tm="100000">
                                          <p:val>
                                            <p:strVal val="#ppt_y"/>
                                          </p:val>
                                        </p:tav>
                                      </p:tavLst>
                                    </p:anim>
                                    <p:anim calcmode="lin" valueType="num">
                                      <p:cBhvr>
                                        <p:cTn id="3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9"/>
                                        </p:tgtEl>
                                      </p:cBhvr>
                                    </p:animEffect>
                                  </p:childTnLst>
                                </p:cTn>
                              </p:par>
                            </p:childTnLst>
                          </p:cTn>
                        </p:par>
                        <p:par>
                          <p:cTn id="41" fill="hold">
                            <p:stCondLst>
                              <p:cond delay="114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8"/>
                                        </p:tgtEl>
                                        <p:attrNameLst>
                                          <p:attrName>ppt_y</p:attrName>
                                        </p:attrNameLst>
                                      </p:cBhvr>
                                      <p:tavLst>
                                        <p:tav tm="0">
                                          <p:val>
                                            <p:strVal val="#ppt_y"/>
                                          </p:val>
                                        </p:tav>
                                        <p:tav tm="100000">
                                          <p:val>
                                            <p:strVal val="#ppt_y"/>
                                          </p:val>
                                        </p:tav>
                                      </p:tavLst>
                                    </p:anim>
                                    <p:anim calcmode="lin" valueType="num">
                                      <p:cBhvr>
                                        <p:cTn id="4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Picture 3"/>
          <p:cNvSpPr>
            <a:spLocks noChangeArrowheads="1"/>
          </p:cNvSpPr>
          <p:nvPr/>
        </p:nvSpPr>
        <p:spPr bwMode="auto">
          <a:xfrm>
            <a:off x="611188" y="3500438"/>
            <a:ext cx="3924300" cy="2771775"/>
          </a:xfrm>
          <a:prstGeom prst="rect">
            <a:avLst/>
          </a:prstGeom>
          <a:noFill/>
          <a:ln w="9525">
            <a:noFill/>
            <a:miter lim="800000"/>
            <a:headEnd/>
            <a:tailEnd/>
          </a:ln>
        </p:spPr>
        <p:txBody>
          <a:bodyPr/>
          <a:lstStyle/>
          <a:p>
            <a:pPr eaLnBrk="0" hangingPunct="0"/>
            <a:endParaRPr lang="tr-TR" sz="2000">
              <a:latin typeface="Tahoma" pitchFamily="34" charset="0"/>
            </a:endParaRPr>
          </a:p>
        </p:txBody>
      </p:sp>
      <p:pic>
        <p:nvPicPr>
          <p:cNvPr id="18438" name="9 Resim" descr="build_control_300.jpg"/>
          <p:cNvPicPr>
            <a:picLocks noChangeAspect="1"/>
          </p:cNvPicPr>
          <p:nvPr/>
        </p:nvPicPr>
        <p:blipFill>
          <a:blip r:embed="rId3" cstate="print"/>
          <a:srcRect/>
          <a:stretch>
            <a:fillRect/>
          </a:stretch>
        </p:blipFill>
        <p:spPr bwMode="auto">
          <a:xfrm>
            <a:off x="678724" y="2217974"/>
            <a:ext cx="3536085" cy="4286279"/>
          </a:xfrm>
          <a:prstGeom prst="roundRect">
            <a:avLst>
              <a:gd name="adj" fmla="val 8594"/>
            </a:avLst>
          </a:prstGeom>
          <a:solidFill>
            <a:srgbClr val="FFFFFF">
              <a:shade val="85000"/>
            </a:srgbClr>
          </a:solidFill>
          <a:ln>
            <a:noFill/>
          </a:ln>
          <a:effectLst>
            <a:glow rad="228600">
              <a:schemeClr val="accent4">
                <a:satMod val="175000"/>
                <a:alpha val="40000"/>
              </a:schemeClr>
            </a:glow>
            <a:outerShdw blurRad="225425" dist="50800" dir="5220000" algn="ctr">
              <a:srgbClr val="000000">
                <a:alpha val="33000"/>
              </a:srgbClr>
            </a:outerShdw>
          </a:effectLst>
          <a:scene3d>
            <a:camera prst="perspectiveRight"/>
            <a:lightRig rig="harsh" dir="t">
              <a:rot lat="0" lon="0" rev="3000000"/>
            </a:lightRig>
          </a:scene3d>
          <a:sp3d extrusionH="254000" contourW="19050">
            <a:bevelT w="82550" h="44450" prst="angle"/>
            <a:bevelB w="82550" h="44450" prst="angle"/>
            <a:contourClr>
              <a:srgbClr val="FFFFFF"/>
            </a:contourClr>
          </a:sp3d>
        </p:spPr>
      </p:pic>
      <p:pic>
        <p:nvPicPr>
          <p:cNvPr id="18439" name="13 Resim" descr="BuildingInspectorSBTCbrochure.jpg"/>
          <p:cNvPicPr>
            <a:picLocks noChangeAspect="1"/>
          </p:cNvPicPr>
          <p:nvPr/>
        </p:nvPicPr>
        <p:blipFill>
          <a:blip r:embed="rId4" cstate="print"/>
          <a:srcRect/>
          <a:stretch>
            <a:fillRect/>
          </a:stretch>
        </p:blipFill>
        <p:spPr bwMode="auto">
          <a:xfrm>
            <a:off x="4031276" y="4525650"/>
            <a:ext cx="4429156" cy="2071702"/>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effectLst>
          <a:scene3d>
            <a:camera prst="perspectiveLeft" fov="4800000"/>
            <a:lightRig rig="flood" dir="t">
              <a:rot lat="0" lon="0" rev="13800000"/>
            </a:lightRig>
          </a:scene3d>
          <a:sp3d extrusionH="107950" prstMaterial="plastic">
            <a:bevelT w="82550" h="63500" prst="divot"/>
            <a:bevelB/>
          </a:sp3d>
        </p:spPr>
      </p:pic>
      <p:pic>
        <p:nvPicPr>
          <p:cNvPr id="18440" name="14 Resim" descr="projeler1.jpg"/>
          <p:cNvPicPr>
            <a:picLocks noChangeAspect="1"/>
          </p:cNvPicPr>
          <p:nvPr/>
        </p:nvPicPr>
        <p:blipFill>
          <a:blip r:embed="rId5" cstate="print"/>
          <a:srcRect/>
          <a:stretch>
            <a:fillRect/>
          </a:stretch>
        </p:blipFill>
        <p:spPr bwMode="auto">
          <a:xfrm>
            <a:off x="4143372" y="2060848"/>
            <a:ext cx="4357718" cy="2214578"/>
          </a:xfrm>
          <a:prstGeom prst="roundRect">
            <a:avLst>
              <a:gd name="adj" fmla="val 8594"/>
            </a:avLst>
          </a:prstGeom>
          <a:solidFill>
            <a:srgbClr val="FFFFFF">
              <a:shade val="85000"/>
            </a:srgbClr>
          </a:solidFill>
          <a:ln>
            <a:noFill/>
          </a:ln>
          <a:effectLst>
            <a:outerShdw blurRad="50800" dist="38100" dir="18900000" algn="bl" rotWithShape="0">
              <a:prstClr val="black">
                <a:alpha val="40000"/>
              </a:prstClr>
            </a:outerShdw>
          </a:effectLst>
          <a:scene3d>
            <a:camera prst="perspectiveLeft" fov="4200000"/>
            <a:lightRig rig="flood" dir="t">
              <a:rot lat="0" lon="0" rev="13800000"/>
            </a:lightRig>
          </a:scene3d>
          <a:sp3d extrusionH="107950" prstMaterial="plastic">
            <a:bevelT w="82550" h="63500" prst="divot"/>
            <a:bevelB/>
          </a:sp3d>
        </p:spPr>
      </p:pic>
      <p:sp>
        <p:nvSpPr>
          <p:cNvPr id="4102" name="5 Slayt Numarası Yer Tutucusu"/>
          <p:cNvSpPr>
            <a:spLocks noGrp="1"/>
          </p:cNvSpPr>
          <p:nvPr>
            <p:ph type="sldNum" sz="quarter" idx="12"/>
          </p:nvPr>
        </p:nvSpPr>
        <p:spPr>
          <a:noFill/>
        </p:spPr>
        <p:txBody>
          <a:bodyPr anchor="b"/>
          <a:lstStyle/>
          <a:p>
            <a:pPr eaLnBrk="0" hangingPunct="0">
              <a:spcBef>
                <a:spcPct val="50000"/>
              </a:spcBef>
            </a:pPr>
            <a:fld id="{3D98C4B6-2E98-4BA2-8B3E-FFBA6113BCEA}" type="slidenum">
              <a:rPr lang="en-US" sz="1400" smtClean="0">
                <a:solidFill>
                  <a:schemeClr val="bg2"/>
                </a:solidFill>
                <a:latin typeface="Arial" pitchFamily="34" charset="0"/>
              </a:rPr>
              <a:pPr eaLnBrk="0" hangingPunct="0">
                <a:spcBef>
                  <a:spcPct val="50000"/>
                </a:spcBef>
              </a:pPr>
              <a:t>6</a:t>
            </a:fld>
            <a:endParaRPr lang="en-US" sz="1400" dirty="0" smtClean="0">
              <a:solidFill>
                <a:schemeClr val="bg2"/>
              </a:solidFill>
              <a:latin typeface="Arial" pitchFamily="34" charset="0"/>
            </a:endParaRPr>
          </a:p>
        </p:txBody>
      </p:sp>
      <p:grpSp>
        <p:nvGrpSpPr>
          <p:cNvPr id="10" name="7 Grup"/>
          <p:cNvGrpSpPr/>
          <p:nvPr/>
        </p:nvGrpSpPr>
        <p:grpSpPr>
          <a:xfrm>
            <a:off x="1357290" y="928670"/>
            <a:ext cx="6429421" cy="383760"/>
            <a:chOff x="0" y="8144"/>
            <a:chExt cx="8501122" cy="383760"/>
          </a:xfrm>
          <a:scene3d>
            <a:camera prst="orthographicFront"/>
            <a:lightRig rig="flat" dir="t"/>
          </a:scene3d>
        </p:grpSpPr>
        <p:sp>
          <p:nvSpPr>
            <p:cNvPr id="11"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2"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grpSp>
        <p:nvGrpSpPr>
          <p:cNvPr id="13" name="7 Grup"/>
          <p:cNvGrpSpPr/>
          <p:nvPr/>
        </p:nvGrpSpPr>
        <p:grpSpPr>
          <a:xfrm>
            <a:off x="2339752" y="1484784"/>
            <a:ext cx="4752528" cy="383760"/>
            <a:chOff x="0" y="8144"/>
            <a:chExt cx="8501122" cy="383760"/>
          </a:xfrm>
          <a:scene3d>
            <a:camera prst="orthographicFront"/>
            <a:lightRig rig="flat" dir="t"/>
          </a:scene3d>
        </p:grpSpPr>
        <p:sp>
          <p:nvSpPr>
            <p:cNvPr id="14"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5"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ETKİN DENETİM  SAĞLAMAK İÇİN </a:t>
              </a:r>
              <a:endParaRPr lang="tr-TR" sz="2000" dirty="0">
                <a:latin typeface="Arial" pitchFamily="34" charset="0"/>
                <a:cs typeface="Arial"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18438"/>
                                        </p:tgtEl>
                                        <p:attrNameLst>
                                          <p:attrName>style.visibility</p:attrName>
                                        </p:attrNameLst>
                                      </p:cBhvr>
                                      <p:to>
                                        <p:strVal val="visible"/>
                                      </p:to>
                                    </p:set>
                                    <p:anim calcmode="lin" valueType="num">
                                      <p:cBhvr>
                                        <p:cTn id="7" dur="1000" fill="hold"/>
                                        <p:tgtEl>
                                          <p:spTgt spid="18438"/>
                                        </p:tgtEl>
                                        <p:attrNameLst>
                                          <p:attrName>ppt_w</p:attrName>
                                        </p:attrNameLst>
                                      </p:cBhvr>
                                      <p:tavLst>
                                        <p:tav tm="0">
                                          <p:val>
                                            <p:fltVal val="0"/>
                                          </p:val>
                                        </p:tav>
                                        <p:tav tm="100000">
                                          <p:val>
                                            <p:strVal val="#ppt_w"/>
                                          </p:val>
                                        </p:tav>
                                      </p:tavLst>
                                    </p:anim>
                                    <p:anim calcmode="lin" valueType="num">
                                      <p:cBhvr>
                                        <p:cTn id="8" dur="1000" fill="hold"/>
                                        <p:tgtEl>
                                          <p:spTgt spid="18438"/>
                                        </p:tgtEl>
                                        <p:attrNameLst>
                                          <p:attrName>ppt_h</p:attrName>
                                        </p:attrNameLst>
                                      </p:cBhvr>
                                      <p:tavLst>
                                        <p:tav tm="0">
                                          <p:val>
                                            <p:fltVal val="0"/>
                                          </p:val>
                                        </p:tav>
                                        <p:tav tm="100000">
                                          <p:val>
                                            <p:strVal val="#ppt_h"/>
                                          </p:val>
                                        </p:tav>
                                      </p:tavLst>
                                    </p:anim>
                                    <p:anim calcmode="lin" valueType="num">
                                      <p:cBhvr>
                                        <p:cTn id="9" dur="1000" fill="hold"/>
                                        <p:tgtEl>
                                          <p:spTgt spid="18438"/>
                                        </p:tgtEl>
                                        <p:attrNameLst>
                                          <p:attrName>style.rotation</p:attrName>
                                        </p:attrNameLst>
                                      </p:cBhvr>
                                      <p:tavLst>
                                        <p:tav tm="0">
                                          <p:val>
                                            <p:fltVal val="90"/>
                                          </p:val>
                                        </p:tav>
                                        <p:tav tm="100000">
                                          <p:val>
                                            <p:fltVal val="0"/>
                                          </p:val>
                                        </p:tav>
                                      </p:tavLst>
                                    </p:anim>
                                    <p:animEffect transition="in" filter="fade">
                                      <p:cBhvr>
                                        <p:cTn id="10" dur="1000"/>
                                        <p:tgtEl>
                                          <p:spTgt spid="18438"/>
                                        </p:tgtEl>
                                      </p:cBhvr>
                                    </p:animEffect>
                                  </p:childTnLst>
                                </p:cTn>
                              </p:par>
                            </p:childTnLst>
                          </p:cTn>
                        </p:par>
                        <p:par>
                          <p:cTn id="11" fill="hold">
                            <p:stCondLst>
                              <p:cond delay="1000"/>
                            </p:stCondLst>
                            <p:childTnLst>
                              <p:par>
                                <p:cTn id="12" presetID="31" presetClass="entr" presetSubtype="0" fill="hold" nodeType="afterEffect">
                                  <p:stCondLst>
                                    <p:cond delay="0"/>
                                  </p:stCondLst>
                                  <p:iterate type="lt">
                                    <p:tmPct val="5000"/>
                                  </p:iterate>
                                  <p:childTnLst>
                                    <p:set>
                                      <p:cBhvr>
                                        <p:cTn id="13" dur="1" fill="hold">
                                          <p:stCondLst>
                                            <p:cond delay="0"/>
                                          </p:stCondLst>
                                        </p:cTn>
                                        <p:tgtEl>
                                          <p:spTgt spid="18439"/>
                                        </p:tgtEl>
                                        <p:attrNameLst>
                                          <p:attrName>style.visibility</p:attrName>
                                        </p:attrNameLst>
                                      </p:cBhvr>
                                      <p:to>
                                        <p:strVal val="visible"/>
                                      </p:to>
                                    </p:set>
                                    <p:anim calcmode="lin" valueType="num">
                                      <p:cBhvr>
                                        <p:cTn id="14" dur="1000" fill="hold"/>
                                        <p:tgtEl>
                                          <p:spTgt spid="18439"/>
                                        </p:tgtEl>
                                        <p:attrNameLst>
                                          <p:attrName>ppt_w</p:attrName>
                                        </p:attrNameLst>
                                      </p:cBhvr>
                                      <p:tavLst>
                                        <p:tav tm="0">
                                          <p:val>
                                            <p:fltVal val="0"/>
                                          </p:val>
                                        </p:tav>
                                        <p:tav tm="100000">
                                          <p:val>
                                            <p:strVal val="#ppt_w"/>
                                          </p:val>
                                        </p:tav>
                                      </p:tavLst>
                                    </p:anim>
                                    <p:anim calcmode="lin" valueType="num">
                                      <p:cBhvr>
                                        <p:cTn id="15" dur="1000" fill="hold"/>
                                        <p:tgtEl>
                                          <p:spTgt spid="18439"/>
                                        </p:tgtEl>
                                        <p:attrNameLst>
                                          <p:attrName>ppt_h</p:attrName>
                                        </p:attrNameLst>
                                      </p:cBhvr>
                                      <p:tavLst>
                                        <p:tav tm="0">
                                          <p:val>
                                            <p:fltVal val="0"/>
                                          </p:val>
                                        </p:tav>
                                        <p:tav tm="100000">
                                          <p:val>
                                            <p:strVal val="#ppt_h"/>
                                          </p:val>
                                        </p:tav>
                                      </p:tavLst>
                                    </p:anim>
                                    <p:anim calcmode="lin" valueType="num">
                                      <p:cBhvr>
                                        <p:cTn id="16" dur="1000" fill="hold"/>
                                        <p:tgtEl>
                                          <p:spTgt spid="18439"/>
                                        </p:tgtEl>
                                        <p:attrNameLst>
                                          <p:attrName>style.rotation</p:attrName>
                                        </p:attrNameLst>
                                      </p:cBhvr>
                                      <p:tavLst>
                                        <p:tav tm="0">
                                          <p:val>
                                            <p:fltVal val="90"/>
                                          </p:val>
                                        </p:tav>
                                        <p:tav tm="100000">
                                          <p:val>
                                            <p:fltVal val="0"/>
                                          </p:val>
                                        </p:tav>
                                      </p:tavLst>
                                    </p:anim>
                                    <p:animEffect transition="in" filter="fade">
                                      <p:cBhvr>
                                        <p:cTn id="17" dur="1000"/>
                                        <p:tgtEl>
                                          <p:spTgt spid="18439"/>
                                        </p:tgtEl>
                                      </p:cBhvr>
                                    </p:animEffect>
                                  </p:childTnLst>
                                </p:cTn>
                              </p:par>
                            </p:childTnLst>
                          </p:cTn>
                        </p:par>
                        <p:par>
                          <p:cTn id="18" fill="hold">
                            <p:stCondLst>
                              <p:cond delay="2000"/>
                            </p:stCondLst>
                            <p:childTnLst>
                              <p:par>
                                <p:cTn id="19" presetID="31" presetClass="entr" presetSubtype="0" fill="hold" nodeType="afterEffect">
                                  <p:stCondLst>
                                    <p:cond delay="0"/>
                                  </p:stCondLst>
                                  <p:iterate type="lt">
                                    <p:tmPct val="5000"/>
                                  </p:iterate>
                                  <p:childTnLst>
                                    <p:set>
                                      <p:cBhvr>
                                        <p:cTn id="20" dur="1" fill="hold">
                                          <p:stCondLst>
                                            <p:cond delay="0"/>
                                          </p:stCondLst>
                                        </p:cTn>
                                        <p:tgtEl>
                                          <p:spTgt spid="18440"/>
                                        </p:tgtEl>
                                        <p:attrNameLst>
                                          <p:attrName>style.visibility</p:attrName>
                                        </p:attrNameLst>
                                      </p:cBhvr>
                                      <p:to>
                                        <p:strVal val="visible"/>
                                      </p:to>
                                    </p:set>
                                    <p:anim calcmode="lin" valueType="num">
                                      <p:cBhvr>
                                        <p:cTn id="21" dur="1000" fill="hold"/>
                                        <p:tgtEl>
                                          <p:spTgt spid="18440"/>
                                        </p:tgtEl>
                                        <p:attrNameLst>
                                          <p:attrName>ppt_w</p:attrName>
                                        </p:attrNameLst>
                                      </p:cBhvr>
                                      <p:tavLst>
                                        <p:tav tm="0">
                                          <p:val>
                                            <p:fltVal val="0"/>
                                          </p:val>
                                        </p:tav>
                                        <p:tav tm="100000">
                                          <p:val>
                                            <p:strVal val="#ppt_w"/>
                                          </p:val>
                                        </p:tav>
                                      </p:tavLst>
                                    </p:anim>
                                    <p:anim calcmode="lin" valueType="num">
                                      <p:cBhvr>
                                        <p:cTn id="22" dur="1000" fill="hold"/>
                                        <p:tgtEl>
                                          <p:spTgt spid="18440"/>
                                        </p:tgtEl>
                                        <p:attrNameLst>
                                          <p:attrName>ppt_h</p:attrName>
                                        </p:attrNameLst>
                                      </p:cBhvr>
                                      <p:tavLst>
                                        <p:tav tm="0">
                                          <p:val>
                                            <p:fltVal val="0"/>
                                          </p:val>
                                        </p:tav>
                                        <p:tav tm="100000">
                                          <p:val>
                                            <p:strVal val="#ppt_h"/>
                                          </p:val>
                                        </p:tav>
                                      </p:tavLst>
                                    </p:anim>
                                    <p:anim calcmode="lin" valueType="num">
                                      <p:cBhvr>
                                        <p:cTn id="23" dur="1000" fill="hold"/>
                                        <p:tgtEl>
                                          <p:spTgt spid="18440"/>
                                        </p:tgtEl>
                                        <p:attrNameLst>
                                          <p:attrName>style.rotation</p:attrName>
                                        </p:attrNameLst>
                                      </p:cBhvr>
                                      <p:tavLst>
                                        <p:tav tm="0">
                                          <p:val>
                                            <p:fltVal val="90"/>
                                          </p:val>
                                        </p:tav>
                                        <p:tav tm="100000">
                                          <p:val>
                                            <p:fltVal val="0"/>
                                          </p:val>
                                        </p:tav>
                                      </p:tavLst>
                                    </p:anim>
                                    <p:animEffect transition="in" filter="fade">
                                      <p:cBhvr>
                                        <p:cTn id="24" dur="1000"/>
                                        <p:tgtEl>
                                          <p:spTgt spid="18440"/>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A72BB53C-3F20-4260-BB87-9762F4AFEDDE}" type="slidenum">
              <a:rPr lang="en-US" sz="1400" smtClean="0">
                <a:solidFill>
                  <a:schemeClr val="bg2"/>
                </a:solidFill>
              </a:rPr>
              <a:pPr eaLnBrk="0" hangingPunct="0">
                <a:spcBef>
                  <a:spcPct val="50000"/>
                </a:spcBef>
              </a:pPr>
              <a:t>7</a:t>
            </a:fld>
            <a:endParaRPr lang="en-US" sz="1400" dirty="0" smtClean="0">
              <a:solidFill>
                <a:schemeClr val="bg2"/>
              </a:solidFill>
            </a:endParaRPr>
          </a:p>
        </p:txBody>
      </p:sp>
      <p:sp>
        <p:nvSpPr>
          <p:cNvPr id="25603" name="Rectangle 2"/>
          <p:cNvSpPr>
            <a:spLocks noGrp="1" noChangeArrowheads="1"/>
          </p:cNvSpPr>
          <p:nvPr>
            <p:ph type="body" idx="4294967295"/>
          </p:nvPr>
        </p:nvSpPr>
        <p:spPr>
          <a:xfrm>
            <a:off x="260350" y="1643050"/>
            <a:ext cx="8431213" cy="1497918"/>
          </a:xfrm>
        </p:spPr>
        <p:txBody>
          <a:bodyPr/>
          <a:lstStyle/>
          <a:p>
            <a:pPr marL="0" indent="0" algn="just" eaLnBrk="1" hangingPunct="1">
              <a:buNone/>
              <a:defRPr/>
            </a:pP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Bakanlığımız, yapı denetimi yasa taslaklarını birleştirmiş ve </a:t>
            </a:r>
            <a:r>
              <a:rPr lang="tr-TR" b="1" u="sng" dirty="0" smtClean="0">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595 Sayılı</a:t>
            </a: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Yapı Denetimi Hakkında Kanun Hükmünde Kararnameyi hazırlayarak, </a:t>
            </a:r>
            <a:r>
              <a:rPr lang="tr-TR" b="1" u="sng" dirty="0" smtClean="0">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10 Nisan 2000</a:t>
            </a: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tarihinde Resmi Gazete’de yayımlatmıştır.</a:t>
            </a:r>
          </a:p>
          <a:p>
            <a:pPr marL="0" indent="0" algn="just" eaLnBrk="1" hangingPunct="1">
              <a:buFont typeface="Wingdings" pitchFamily="2" charset="2"/>
              <a:buNone/>
              <a:defRPr/>
            </a:pPr>
            <a:endPar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endParaRPr>
          </a:p>
          <a:p>
            <a:pPr marL="268288" lvl="1" indent="-268288" algn="just" eaLnBrk="1" hangingPunct="1">
              <a:spcBef>
                <a:spcPct val="0"/>
              </a:spcBef>
              <a:buClr>
                <a:schemeClr val="bg2"/>
              </a:buClr>
              <a:buSzPct val="80000"/>
              <a:buFont typeface="Wingdings" pitchFamily="2" charset="2"/>
              <a:buChar char="v"/>
              <a:defRPr/>
            </a:pPr>
            <a:endParaRPr lang="tr-TR"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endParaRPr>
          </a:p>
        </p:txBody>
      </p:sp>
      <p:grpSp>
        <p:nvGrpSpPr>
          <p:cNvPr id="7" name="7 Grup"/>
          <p:cNvGrpSpPr/>
          <p:nvPr/>
        </p:nvGrpSpPr>
        <p:grpSpPr>
          <a:xfrm>
            <a:off x="1357290" y="928670"/>
            <a:ext cx="6429421" cy="383760"/>
            <a:chOff x="0" y="8144"/>
            <a:chExt cx="8501122" cy="383760"/>
          </a:xfrm>
          <a:scene3d>
            <a:camera prst="orthographicFront"/>
            <a:lightRig rig="flat" dir="t"/>
          </a:scene3d>
        </p:grpSpPr>
        <p:sp>
          <p:nvSpPr>
            <p:cNvPr id="10"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1"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sp>
        <p:nvSpPr>
          <p:cNvPr id="8" name="Rectangle 7"/>
          <p:cNvSpPr/>
          <p:nvPr/>
        </p:nvSpPr>
        <p:spPr>
          <a:xfrm>
            <a:off x="251520" y="3356992"/>
            <a:ext cx="8280920" cy="1477328"/>
          </a:xfrm>
          <a:prstGeom prst="rect">
            <a:avLst/>
          </a:prstGeom>
        </p:spPr>
        <p:txBody>
          <a:bodyPr wrap="square">
            <a:spAutoFit/>
          </a:bodyPr>
          <a:lstStyle/>
          <a:p>
            <a:pPr marL="0" indent="0" algn="just" eaLnBrk="1" hangingPunct="1">
              <a:buFont typeface="Wingdings" pitchFamily="2" charset="2"/>
              <a:buNone/>
              <a:defRPr/>
            </a:pP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K.H.K.’nin Anayasa Mahkemesi Başkanlığı’nca yürütülmesinin durdurulması ve iptali sonrasında,   </a:t>
            </a:r>
            <a:r>
              <a:rPr lang="tr-TR" b="1" dirty="0" smtClean="0">
                <a:ln w="1905"/>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13.07.2001 tarihinde 4708 Sayılı Yapı Denetimi Hakkında Kanun, 12.08.2001 tarihinde ise Yapı Denetimi Uygulama Usul ve Esasları Yönetmeliği Resmi Gazete’de yayımlanarak yürürlüğe girmiştir.</a:t>
            </a:r>
            <a:endPar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endParaRPr>
          </a:p>
        </p:txBody>
      </p:sp>
      <p:sp>
        <p:nvSpPr>
          <p:cNvPr id="9" name="Rectangle 8"/>
          <p:cNvSpPr/>
          <p:nvPr/>
        </p:nvSpPr>
        <p:spPr>
          <a:xfrm>
            <a:off x="251520" y="5157192"/>
            <a:ext cx="8208912" cy="923330"/>
          </a:xfrm>
          <a:prstGeom prst="rect">
            <a:avLst/>
          </a:prstGeom>
        </p:spPr>
        <p:txBody>
          <a:bodyPr wrap="square">
            <a:spAutoFit/>
          </a:bodyPr>
          <a:lstStyle/>
          <a:p>
            <a:pPr marL="0" indent="0" algn="just" eaLnBrk="1" hangingPunct="1">
              <a:buFont typeface="Wingdings" pitchFamily="2" charset="2"/>
              <a:buNone/>
              <a:defRPr/>
            </a:pPr>
            <a:r>
              <a:rPr lang="tr-TR" b="1" dirty="0" smtClean="0">
                <a:ln w="1905"/>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Ayrıca, uygulamada karşılaşılan sorunlara çözüm üretmek için </a:t>
            </a:r>
            <a:r>
              <a:rPr lang="tr-TR" b="1" dirty="0" smtClean="0">
                <a:ln w="1905"/>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05.02.2008</a:t>
            </a:r>
            <a:r>
              <a:rPr lang="tr-TR" b="1" dirty="0" smtClean="0">
                <a:ln w="1905"/>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tarihli </a:t>
            </a: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Resmi Gazete yayımlanarak </a:t>
            </a:r>
            <a:r>
              <a:rPr lang="tr-TR" b="1" dirty="0" smtClean="0">
                <a:ln w="1905"/>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yeni </a:t>
            </a:r>
            <a:r>
              <a:rPr lang="tr-TR" b="1" dirty="0" smtClean="0">
                <a:ln w="1905"/>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“Yapı Denetimi Uygulama Yönetmeliği”</a:t>
            </a: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yürürlüğe konulmuştur. </a:t>
            </a:r>
          </a:p>
        </p:txBody>
      </p:sp>
      <p:sp>
        <p:nvSpPr>
          <p:cNvPr id="12" name="4-Point Star 11"/>
          <p:cNvSpPr/>
          <p:nvPr/>
        </p:nvSpPr>
        <p:spPr>
          <a:xfrm>
            <a:off x="4067944" y="2996952"/>
            <a:ext cx="144016" cy="14401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4-Point Star 12"/>
          <p:cNvSpPr/>
          <p:nvPr/>
        </p:nvSpPr>
        <p:spPr>
          <a:xfrm>
            <a:off x="4067944" y="4797152"/>
            <a:ext cx="144016" cy="14401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p:cTn id="7" dur="1000" fill="hold"/>
                                        <p:tgtEl>
                                          <p:spTgt spid="2560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560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560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1" build="p"/>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A9D33C31-5146-46F3-BD10-ADF6127449A0}" type="slidenum">
              <a:rPr lang="tr-TR" smtClean="0"/>
              <a:pPr>
                <a:defRPr/>
              </a:pPr>
              <a:t>8</a:t>
            </a:fld>
            <a:endParaRPr lang="tr-TR"/>
          </a:p>
        </p:txBody>
      </p:sp>
      <p:grpSp>
        <p:nvGrpSpPr>
          <p:cNvPr id="4" name="7 Grup"/>
          <p:cNvGrpSpPr/>
          <p:nvPr/>
        </p:nvGrpSpPr>
        <p:grpSpPr>
          <a:xfrm>
            <a:off x="1357290" y="928670"/>
            <a:ext cx="6429421" cy="383760"/>
            <a:chOff x="0" y="8144"/>
            <a:chExt cx="8501122" cy="383760"/>
          </a:xfrm>
          <a:scene3d>
            <a:camera prst="orthographicFront"/>
            <a:lightRig rig="flat" dir="t"/>
          </a:scene3d>
        </p:grpSpPr>
        <p:sp>
          <p:nvSpPr>
            <p:cNvPr id="5"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6"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a:latin typeface="Arial" pitchFamily="34" charset="0"/>
                  <a:cs typeface="Arial" pitchFamily="34" charset="0"/>
                </a:rPr>
                <a:t>MEVZUATIN GELİŞİMİ</a:t>
              </a:r>
              <a:endParaRPr lang="tr-TR" sz="2000" dirty="0">
                <a:latin typeface="Arial" pitchFamily="34" charset="0"/>
                <a:cs typeface="Arial" pitchFamily="34" charset="0"/>
              </a:endParaRPr>
            </a:p>
          </p:txBody>
        </p:sp>
      </p:grpSp>
      <p:sp>
        <p:nvSpPr>
          <p:cNvPr id="7" name="Rectangle 6"/>
          <p:cNvSpPr/>
          <p:nvPr/>
        </p:nvSpPr>
        <p:spPr>
          <a:xfrm>
            <a:off x="144016" y="1412776"/>
            <a:ext cx="8892480" cy="369332"/>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marL="0" indent="0" algn="just" eaLnBrk="1" hangingPunct="1">
              <a:buFont typeface="Wingdings" pitchFamily="2" charset="2"/>
              <a:buNone/>
              <a:defRPr/>
            </a:pPr>
            <a:r>
              <a:rPr lang="tr-TR" b="1" dirty="0" smtClean="0">
                <a:ln w="1905"/>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05 Şubat 2008</a:t>
            </a:r>
            <a:r>
              <a:rPr lang="tr-TR" b="1" dirty="0" smtClean="0">
                <a:ln w="1905"/>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a:t>
            </a:r>
            <a:r>
              <a:rPr lang="tr-TR" b="1" dirty="0" smtClean="0">
                <a:ln w="1905"/>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“Yapı Denetimi Uygulama Yönetmeliği”</a:t>
            </a:r>
            <a:r>
              <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rPr>
              <a:t> ile getirilen yenilikler. </a:t>
            </a:r>
          </a:p>
        </p:txBody>
      </p:sp>
      <p:sp>
        <p:nvSpPr>
          <p:cNvPr id="8" name="Rectangle 7"/>
          <p:cNvSpPr/>
          <p:nvPr/>
        </p:nvSpPr>
        <p:spPr>
          <a:xfrm>
            <a:off x="251520" y="1835533"/>
            <a:ext cx="8892480" cy="5078313"/>
          </a:xfrm>
          <a:prstGeom prst="rect">
            <a:avLst/>
          </a:prstGeom>
        </p:spPr>
        <p:txBody>
          <a:bodyPr wrap="square">
            <a:spAutoFit/>
          </a:bodyPr>
          <a:lstStyle/>
          <a:p>
            <a:pPr algn="just">
              <a:buFontTx/>
              <a:buChar char="•"/>
            </a:pPr>
            <a:r>
              <a:rPr lang="tr-TR" b="1" dirty="0" smtClean="0">
                <a:solidFill>
                  <a:srgbClr val="FFFFFF"/>
                </a:solidFill>
                <a:effectLst>
                  <a:outerShdw blurRad="38100" dist="38100" dir="2700000" algn="tl">
                    <a:srgbClr val="000000"/>
                  </a:outerShdw>
                </a:effectLst>
              </a:rPr>
              <a:t>Yapı denetim kuruluşunda ortaklık durumu ve yetki devri hususlarına netlik kazandırılmıştır (10. Madde).</a:t>
            </a:r>
          </a:p>
          <a:p>
            <a:pPr algn="just"/>
            <a:r>
              <a:rPr lang="tr-TR" b="1" dirty="0" smtClean="0">
                <a:solidFill>
                  <a:srgbClr val="FFFFFF"/>
                </a:solidFill>
                <a:effectLst>
                  <a:outerShdw blurRad="38100" dist="38100" dir="2700000" algn="tl">
                    <a:srgbClr val="000000"/>
                  </a:outerShdw>
                </a:effectLst>
              </a:rPr>
              <a:t>	Kurumsallaşma</a:t>
            </a:r>
          </a:p>
          <a:p>
            <a:pPr algn="just"/>
            <a:r>
              <a:rPr lang="tr-TR" b="1" dirty="0" smtClean="0">
                <a:solidFill>
                  <a:srgbClr val="FFFFFF"/>
                </a:solidFill>
                <a:effectLst>
                  <a:outerShdw blurRad="38100" dist="38100" dir="2700000" algn="tl">
                    <a:srgbClr val="000000"/>
                  </a:outerShdw>
                </a:effectLst>
              </a:rPr>
              <a:t>	Sorumluluk</a:t>
            </a:r>
          </a:p>
          <a:p>
            <a:pPr algn="just">
              <a:buFontTx/>
              <a:buChar char="•"/>
            </a:pPr>
            <a:r>
              <a:rPr lang="tr-TR" b="1" dirty="0" smtClean="0">
                <a:solidFill>
                  <a:srgbClr val="FFFFFF"/>
                </a:solidFill>
                <a:effectLst>
                  <a:outerShdw blurRad="38100" dist="38100" dir="2700000" algn="tl">
                    <a:srgbClr val="000000"/>
                  </a:outerShdw>
                </a:effectLst>
              </a:rPr>
              <a:t>Yapı denetim kuruluşunun yetki sınırı</a:t>
            </a:r>
          </a:p>
          <a:p>
            <a:pPr algn="just"/>
            <a:r>
              <a:rPr lang="tr-TR" b="1" dirty="0" smtClean="0">
                <a:solidFill>
                  <a:srgbClr val="FFFFFF"/>
                </a:solidFill>
                <a:effectLst>
                  <a:outerShdw blurRad="38100" dist="38100" dir="2700000" algn="tl">
                    <a:srgbClr val="000000"/>
                  </a:outerShdw>
                </a:effectLst>
              </a:rPr>
              <a:t>	720 bin yerine 360 bin m2 yetki sınırı</a:t>
            </a:r>
          </a:p>
          <a:p>
            <a:pPr algn="just">
              <a:buFontTx/>
              <a:buChar char="•"/>
            </a:pPr>
            <a:r>
              <a:rPr lang="tr-TR" b="1" dirty="0" smtClean="0">
                <a:solidFill>
                  <a:srgbClr val="FFFFFF"/>
                </a:solidFill>
                <a:effectLst>
                  <a:outerShdw blurRad="38100" dist="38100" dir="2700000" algn="tl">
                    <a:srgbClr val="000000"/>
                  </a:outerShdw>
                </a:effectLst>
              </a:rPr>
              <a:t>Yapı denetim kuruluşuna izin belgesi verilmesi</a:t>
            </a:r>
          </a:p>
          <a:p>
            <a:pPr algn="just"/>
            <a:r>
              <a:rPr lang="tr-TR" b="1" dirty="0" smtClean="0">
                <a:solidFill>
                  <a:srgbClr val="FFFFFF"/>
                </a:solidFill>
                <a:effectLst>
                  <a:outerShdw blurRad="38100" dist="38100" dir="2700000" algn="tl">
                    <a:srgbClr val="000000"/>
                  </a:outerShdw>
                </a:effectLst>
              </a:rPr>
              <a:t>	Bir ilde görev yapabilecek kuruluş sayısının belirli olması</a:t>
            </a:r>
          </a:p>
          <a:p>
            <a:pPr algn="just">
              <a:buFontTx/>
              <a:buChar char="•"/>
            </a:pPr>
            <a:r>
              <a:rPr lang="tr-TR" b="1" dirty="0" smtClean="0">
                <a:solidFill>
                  <a:srgbClr val="FFFFFF"/>
                </a:solidFill>
                <a:effectLst>
                  <a:outerShdw blurRad="38100" dist="38100" dir="2700000" algn="tl">
                    <a:srgbClr val="000000"/>
                  </a:outerShdw>
                </a:effectLst>
              </a:rPr>
              <a:t>Laboratuvarın çalışma usul ve esasları</a:t>
            </a:r>
          </a:p>
          <a:p>
            <a:pPr algn="just"/>
            <a:r>
              <a:rPr lang="tr-TR" b="1" dirty="0" smtClean="0">
                <a:solidFill>
                  <a:srgbClr val="FFFFFF"/>
                </a:solidFill>
                <a:effectLst>
                  <a:outerShdw blurRad="38100" dist="38100" dir="2700000" algn="tl">
                    <a:srgbClr val="000000"/>
                  </a:outerShdw>
                </a:effectLst>
              </a:rPr>
              <a:t>	Yapı Denetim Komisyonu tarafından izin belgesi verilmesi</a:t>
            </a:r>
          </a:p>
          <a:p>
            <a:pPr algn="just">
              <a:buFontTx/>
              <a:buChar char="•"/>
            </a:pPr>
            <a:r>
              <a:rPr lang="tr-TR" b="1" dirty="0" smtClean="0">
                <a:solidFill>
                  <a:srgbClr val="FFFFFF"/>
                </a:solidFill>
                <a:effectLst>
                  <a:outerShdw blurRad="38100" dist="38100" dir="2700000" algn="tl">
                    <a:srgbClr val="000000"/>
                  </a:outerShdw>
                </a:effectLst>
              </a:rPr>
              <a:t>Teknik personelin denetim yetkisi </a:t>
            </a:r>
          </a:p>
          <a:p>
            <a:pPr algn="just"/>
            <a:r>
              <a:rPr lang="tr-TR" b="1" dirty="0" smtClean="0">
                <a:solidFill>
                  <a:srgbClr val="FFFFFF"/>
                </a:solidFill>
                <a:effectLst>
                  <a:outerShdw blurRad="38100" dist="38100" dir="2700000" algn="tl">
                    <a:srgbClr val="000000"/>
                  </a:outerShdw>
                </a:effectLst>
              </a:rPr>
              <a:t>	Yardımcı kontrol elemanı olarak mimar görevlendirilebilmesi</a:t>
            </a:r>
          </a:p>
          <a:p>
            <a:pPr algn="just"/>
            <a:r>
              <a:rPr lang="tr-TR" b="1" dirty="0" smtClean="0">
                <a:solidFill>
                  <a:srgbClr val="FFFFFF"/>
                </a:solidFill>
                <a:effectLst>
                  <a:outerShdw blurRad="38100" dist="38100" dir="2700000" algn="tl">
                    <a:srgbClr val="000000"/>
                  </a:outerShdw>
                </a:effectLst>
              </a:rPr>
              <a:t>	Diğer teknik personele denetim yetkisi</a:t>
            </a:r>
          </a:p>
          <a:p>
            <a:pPr algn="just">
              <a:buFontTx/>
              <a:buChar char="•"/>
            </a:pPr>
            <a:r>
              <a:rPr lang="tr-TR" b="1" dirty="0" smtClean="0">
                <a:solidFill>
                  <a:srgbClr val="FFFFFF"/>
                </a:solidFill>
                <a:effectLst>
                  <a:outerShdw blurRad="38100" dist="38100" dir="2700000" algn="tl">
                    <a:srgbClr val="000000"/>
                  </a:outerShdw>
                </a:effectLst>
              </a:rPr>
              <a:t>Teknik personelin yapı denetim kuruluşunda istihdam esasları</a:t>
            </a:r>
          </a:p>
          <a:p>
            <a:pPr lvl="2" algn="just"/>
            <a:r>
              <a:rPr lang="tr-TR" b="1" dirty="0" smtClean="0">
                <a:solidFill>
                  <a:srgbClr val="FFFFFF"/>
                </a:solidFill>
                <a:effectLst>
                  <a:outerShdw blurRad="38100" dist="38100" dir="2700000" algn="tl">
                    <a:srgbClr val="000000"/>
                  </a:outerShdw>
                </a:effectLst>
                <a:latin typeface="Century Gothic" pitchFamily="34" charset="0"/>
                <a:cs typeface="Times New Roman" pitchFamily="18" charset="0"/>
              </a:rPr>
              <a:t>Denetçi ve kontrol elemanlarının yetki ve sorumlulukları yeniden düzenlenmiştir.</a:t>
            </a:r>
          </a:p>
          <a:p>
            <a:pPr lvl="2" algn="just"/>
            <a:endParaRPr lang="tr-TR" b="1" dirty="0" smtClean="0">
              <a:solidFill>
                <a:srgbClr val="FFFFFF"/>
              </a:solidFill>
              <a:effectLst>
                <a:outerShdw blurRad="38100" dist="38100" dir="2700000" algn="tl">
                  <a:srgbClr val="000000"/>
                </a:outerShdw>
              </a:effectLst>
              <a:latin typeface="Century Gothic" pitchFamily="34" charset="0"/>
              <a:cs typeface="Times New Roman" pitchFamily="18" charset="0"/>
            </a:endParaRPr>
          </a:p>
          <a:p>
            <a:pPr lvl="2" algn="just"/>
            <a:r>
              <a:rPr lang="tr-TR" b="1" dirty="0" smtClean="0">
                <a:solidFill>
                  <a:srgbClr val="FFFFFF"/>
                </a:solidFill>
                <a:effectLst>
                  <a:outerShdw blurRad="38100" dist="38100" dir="2700000" algn="tl">
                    <a:srgbClr val="000000"/>
                  </a:outerShdw>
                </a:effectLst>
                <a:latin typeface="Century Gothic" pitchFamily="34" charset="0"/>
                <a:cs typeface="Times New Roman" pitchFamily="18" charset="0"/>
              </a:rPr>
              <a:t>Şeklinde kısaca açıklayabiliriz.</a:t>
            </a:r>
            <a:endParaRPr lang="tr-TR" b="1" dirty="0" smtClean="0">
              <a:solidFill>
                <a:schemeClr val="tx2"/>
              </a:solidFill>
              <a:effectLst>
                <a:outerShdw blurRad="38100" dist="38100" dir="2700000" algn="tl">
                  <a:srgbClr val="000000">
                    <a:alpha val="43137"/>
                  </a:srgbClr>
                </a:outerShdw>
              </a:effectLst>
              <a:latin typeface="Century Gothic" pitchFamily="34"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5 Slayt Numarası Yer Tutucusu"/>
          <p:cNvSpPr>
            <a:spLocks noGrp="1"/>
          </p:cNvSpPr>
          <p:nvPr>
            <p:ph type="sldNum" sz="quarter" idx="12"/>
          </p:nvPr>
        </p:nvSpPr>
        <p:spPr bwMode="auto">
          <a:xfrm>
            <a:off x="7021513" y="6310313"/>
            <a:ext cx="1981200" cy="476250"/>
          </a:xfrm>
          <a:noFill/>
          <a:ln>
            <a:miter lim="800000"/>
            <a:headEnd/>
            <a:tailEnd/>
          </a:ln>
        </p:spPr>
        <p:txBody>
          <a:bodyPr vert="horz" wrap="square" lIns="91440" tIns="45720" rIns="91440" bIns="45720" numCol="1" anchor="b" anchorCtr="0" compatLnSpc="1">
            <a:prstTxWarp prst="textNoShape">
              <a:avLst/>
            </a:prstTxWarp>
          </a:bodyPr>
          <a:lstStyle/>
          <a:p>
            <a:pPr eaLnBrk="0" hangingPunct="0">
              <a:spcBef>
                <a:spcPct val="50000"/>
              </a:spcBef>
            </a:pPr>
            <a:fld id="{8AC2CC89-1FE2-4D54-89E5-05CDB3F960D1}" type="slidenum">
              <a:rPr lang="en-US" sz="1400" smtClean="0">
                <a:solidFill>
                  <a:schemeClr val="bg2"/>
                </a:solidFill>
                <a:latin typeface="Times New Roman" pitchFamily="18" charset="0"/>
                <a:cs typeface="Times New Roman" pitchFamily="18" charset="0"/>
              </a:rPr>
              <a:pPr eaLnBrk="0" hangingPunct="0">
                <a:spcBef>
                  <a:spcPct val="50000"/>
                </a:spcBef>
              </a:pPr>
              <a:t>9</a:t>
            </a:fld>
            <a:endParaRPr lang="en-US" sz="1400" dirty="0" smtClean="0">
              <a:solidFill>
                <a:schemeClr val="bg2"/>
              </a:solidFill>
              <a:latin typeface="Times New Roman" pitchFamily="18" charset="0"/>
              <a:cs typeface="Times New Roman" pitchFamily="18" charset="0"/>
            </a:endParaRPr>
          </a:p>
        </p:txBody>
      </p:sp>
      <p:sp>
        <p:nvSpPr>
          <p:cNvPr id="9220" name="Text Box 8"/>
          <p:cNvSpPr txBox="1">
            <a:spLocks noChangeArrowheads="1"/>
          </p:cNvSpPr>
          <p:nvPr/>
        </p:nvSpPr>
        <p:spPr bwMode="auto">
          <a:xfrm>
            <a:off x="323528" y="2025908"/>
            <a:ext cx="8358188" cy="4832092"/>
          </a:xfrm>
          <a:prstGeom prst="rect">
            <a:avLst/>
          </a:prstGeom>
          <a:noFill/>
          <a:ln w="12700" cap="sq">
            <a:noFill/>
            <a:miter lim="800000"/>
            <a:headEnd/>
            <a:tailEnd/>
          </a:ln>
        </p:spPr>
        <p:txBody>
          <a:bodyPr wrap="square">
            <a:spAutoFit/>
          </a:bodyPr>
          <a:lstStyle/>
          <a:p>
            <a:pPr algn="just">
              <a:buClr>
                <a:schemeClr val="accent2"/>
              </a:buClr>
              <a:buSzPct val="80000"/>
              <a:buFont typeface="Wingdings" pitchFamily="2" charset="2"/>
              <a:buNone/>
              <a:defRPr/>
            </a:pPr>
            <a:endParaRPr lang="tr-TR" sz="1200" b="1" dirty="0" smtClean="0">
              <a:effectLst>
                <a:outerShdw blurRad="38100" dist="38100" dir="2700000" algn="tl">
                  <a:srgbClr val="000000">
                    <a:alpha val="43137"/>
                  </a:srgbClr>
                </a:outerShdw>
              </a:effectLst>
              <a:latin typeface="Century Gothic" pitchFamily="34" charset="0"/>
              <a:cs typeface="Times New Roman" pitchFamily="18" charset="0"/>
            </a:endParaRPr>
          </a:p>
          <a:p>
            <a:pPr algn="just">
              <a:buClr>
                <a:schemeClr val="accent2"/>
              </a:buClr>
              <a:buSzPct val="80000"/>
              <a:buFont typeface="Wingdings" pitchFamily="2" charset="2"/>
              <a:buNone/>
              <a:defRPr/>
            </a:pPr>
            <a:r>
              <a:rPr lang="tr-TR" sz="2000" b="1" dirty="0" smtClean="0">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Can </a:t>
            </a:r>
            <a:r>
              <a:rPr lang="tr-TR" sz="2000" b="1" dirty="0">
                <a:solidFill>
                  <a:srgbClr val="FF0000"/>
                </a:solidFill>
                <a:effectLst>
                  <a:outerShdw blurRad="38100" dist="38100" dir="2700000" algn="tl">
                    <a:srgbClr val="000000">
                      <a:alpha val="43137"/>
                    </a:srgbClr>
                  </a:outerShdw>
                </a:effectLst>
                <a:latin typeface="Century Gothic" pitchFamily="34" charset="0"/>
                <a:cs typeface="Times New Roman" pitchFamily="18" charset="0"/>
              </a:rPr>
              <a:t>ve mal güvenliğini teminen</a:t>
            </a:r>
            <a:r>
              <a:rPr lang="tr-TR" sz="2000" b="1" dirty="0">
                <a:effectLst>
                  <a:outerShdw blurRad="38100" dist="38100" dir="2700000" algn="tl">
                    <a:srgbClr val="000000">
                      <a:alpha val="43137"/>
                    </a:srgbClr>
                  </a:outerShdw>
                </a:effectLst>
                <a:latin typeface="Century Gothic" pitchFamily="34" charset="0"/>
                <a:cs typeface="Times New Roman" pitchFamily="18" charset="0"/>
              </a:rPr>
              <a:t>, imar plânına, fen, sanat ve sağlık kurallarına, standartlara uygun kaliteli yapı yapılması için </a:t>
            </a:r>
            <a:r>
              <a:rPr lang="tr-TR" sz="2000" b="1" u="sng" dirty="0">
                <a:effectLst>
                  <a:outerShdw blurRad="38100" dist="38100" dir="2700000" algn="tl">
                    <a:srgbClr val="000000">
                      <a:alpha val="43137"/>
                    </a:srgbClr>
                  </a:outerShdw>
                </a:effectLst>
                <a:latin typeface="Century Gothic" pitchFamily="34" charset="0"/>
                <a:cs typeface="Times New Roman" pitchFamily="18" charset="0"/>
              </a:rPr>
              <a:t>proje ve yapı denetimini sağlamak ve yapı denetimine ilişkin usul ve esasları düzenlemektir. </a:t>
            </a:r>
          </a:p>
          <a:p>
            <a:pPr algn="just">
              <a:buClr>
                <a:schemeClr val="accent2"/>
              </a:buClr>
              <a:buSzPct val="80000"/>
              <a:buFont typeface="Wingdings" pitchFamily="2" charset="2"/>
              <a:buNone/>
              <a:defRPr/>
            </a:pPr>
            <a:endParaRPr lang="tr-TR" sz="1200" b="1" dirty="0" smtClean="0">
              <a:effectLst>
                <a:outerShdw blurRad="38100" dist="38100" dir="2700000" algn="tl">
                  <a:srgbClr val="000000">
                    <a:alpha val="43137"/>
                  </a:srgbClr>
                </a:outerShdw>
              </a:effectLst>
              <a:latin typeface="Century Gothic" pitchFamily="34" charset="0"/>
              <a:cs typeface="Times New Roman" pitchFamily="18" charset="0"/>
            </a:endParaRPr>
          </a:p>
          <a:p>
            <a:pPr algn="just">
              <a:buClr>
                <a:schemeClr val="accent2"/>
              </a:buClr>
              <a:buSzPct val="80000"/>
              <a:buFont typeface="Wingdings" pitchFamily="2" charset="2"/>
              <a:buNone/>
              <a:defRPr/>
            </a:pPr>
            <a:r>
              <a:rPr lang="tr-TR" sz="2000" b="1" dirty="0" smtClean="0">
                <a:effectLst>
                  <a:outerShdw blurRad="38100" dist="38100" dir="2700000" algn="tl">
                    <a:srgbClr val="000000">
                      <a:alpha val="43137"/>
                    </a:srgbClr>
                  </a:outerShdw>
                </a:effectLst>
                <a:latin typeface="Century Gothic" pitchFamily="34" charset="0"/>
                <a:cs typeface="Times New Roman" pitchFamily="18" charset="0"/>
              </a:rPr>
              <a:t>Bu amaç doğrultuusnda, denetim işlerinin, yapının denetimini üstlenen fenni mesulleri tek çatı altında toplayan </a:t>
            </a:r>
            <a:r>
              <a:rPr lang="tr-TR" sz="2000" b="1" dirty="0" smtClean="0">
                <a:solidFill>
                  <a:srgbClr val="FFC000"/>
                </a:solidFill>
                <a:effectLst>
                  <a:outerShdw blurRad="38100" dist="38100" dir="2700000" algn="tl">
                    <a:srgbClr val="000000">
                      <a:alpha val="43137"/>
                    </a:srgbClr>
                  </a:outerShdw>
                </a:effectLst>
                <a:latin typeface="Century Gothic" pitchFamily="34" charset="0"/>
                <a:cs typeface="Times New Roman" pitchFamily="18" charset="0"/>
              </a:rPr>
              <a:t>KURUMSALLAŞMIŞ KURULUŞLAR</a:t>
            </a:r>
            <a:r>
              <a:rPr lang="tr-TR" sz="2000" b="1" dirty="0" smtClean="0">
                <a:effectLst>
                  <a:outerShdw blurRad="38100" dist="38100" dir="2700000" algn="tl">
                    <a:srgbClr val="000000">
                      <a:alpha val="43137"/>
                    </a:srgbClr>
                  </a:outerShdw>
                </a:effectLst>
                <a:latin typeface="Century Gothic" pitchFamily="34" charset="0"/>
                <a:cs typeface="Times New Roman" pitchFamily="18" charset="0"/>
              </a:rPr>
              <a:t> eliyle yürütülmesi öngörülmüştür.</a:t>
            </a:r>
          </a:p>
          <a:p>
            <a:pPr algn="just">
              <a:buClr>
                <a:schemeClr val="accent2"/>
              </a:buClr>
              <a:buSzPct val="80000"/>
              <a:buFont typeface="Wingdings" pitchFamily="2" charset="2"/>
              <a:buNone/>
              <a:defRPr/>
            </a:pPr>
            <a:endParaRPr lang="tr-TR" sz="1200" b="1" dirty="0" smtClean="0">
              <a:effectLst>
                <a:outerShdw blurRad="38100" dist="38100" dir="2700000" algn="tl">
                  <a:srgbClr val="000000">
                    <a:alpha val="43137"/>
                  </a:srgbClr>
                </a:outerShdw>
              </a:effectLst>
              <a:latin typeface="Century Gothic" pitchFamily="34" charset="0"/>
              <a:cs typeface="Times New Roman" pitchFamily="18" charset="0"/>
            </a:endParaRPr>
          </a:p>
          <a:p>
            <a:pPr algn="just">
              <a:buClr>
                <a:schemeClr val="accent2"/>
              </a:buClr>
              <a:buSzPct val="80000"/>
              <a:buFont typeface="Wingdings" pitchFamily="2" charset="2"/>
              <a:buNone/>
              <a:defRPr/>
            </a:pPr>
            <a:r>
              <a:rPr lang="tr-TR" sz="2000" b="1" dirty="0" smtClean="0">
                <a:effectLst>
                  <a:outerShdw blurRad="38100" dist="38100" dir="2700000" algn="tl">
                    <a:srgbClr val="000000">
                      <a:alpha val="43137"/>
                    </a:srgbClr>
                  </a:outerShdw>
                </a:effectLst>
                <a:latin typeface="Century Gothic" pitchFamily="34" charset="0"/>
                <a:cs typeface="Times New Roman" pitchFamily="18" charset="0"/>
              </a:rPr>
              <a:t>Yapı Denetiminin, Mühendis ve Mimarlar tarafından kurulan YAPI DENETİM KURULUŞUNDA, 12 yıl deneyimli DENETÇİLER’in ve Kontrol Elemanlarının eliyle denetimin sürdürülmesi amaçlanmıştır. </a:t>
            </a:r>
          </a:p>
          <a:p>
            <a:pPr algn="just">
              <a:buClr>
                <a:schemeClr val="accent2"/>
              </a:buClr>
              <a:buSzPct val="80000"/>
              <a:buFont typeface="Wingdings" pitchFamily="2" charset="2"/>
              <a:buNone/>
              <a:defRPr/>
            </a:pPr>
            <a:endParaRPr lang="tr-TR" sz="1200" b="1" dirty="0" smtClean="0">
              <a:solidFill>
                <a:srgbClr val="FFFF00"/>
              </a:solidFill>
              <a:effectLst>
                <a:outerShdw blurRad="38100" dist="38100" dir="2700000" algn="tl">
                  <a:srgbClr val="000000">
                    <a:alpha val="43137"/>
                  </a:srgbClr>
                </a:outerShdw>
              </a:effectLst>
              <a:latin typeface="Century Gothic" pitchFamily="34" charset="0"/>
              <a:cs typeface="Times New Roman" pitchFamily="18" charset="0"/>
            </a:endParaRPr>
          </a:p>
          <a:p>
            <a:pPr algn="just">
              <a:buClr>
                <a:schemeClr val="accent2"/>
              </a:buClr>
              <a:buSzPct val="80000"/>
              <a:buFont typeface="Wingdings" pitchFamily="2" charset="2"/>
              <a:buNone/>
              <a:defRPr/>
            </a:pPr>
            <a:r>
              <a:rPr lang="tr-TR" sz="2000" b="1" dirty="0" smtClean="0">
                <a:solidFill>
                  <a:srgbClr val="FFC000"/>
                </a:solidFill>
                <a:effectLst>
                  <a:outerShdw blurRad="38100" dist="38100" dir="2700000" algn="tl">
                    <a:srgbClr val="000000">
                      <a:alpha val="43137"/>
                    </a:srgbClr>
                  </a:outerShdw>
                </a:effectLst>
                <a:latin typeface="Century Gothic" pitchFamily="34" charset="0"/>
                <a:cs typeface="Times New Roman" pitchFamily="18" charset="0"/>
              </a:rPr>
              <a:t>Yeni  yapılan düzenleme ile DENETÇİ olmak için gerekli olan 12 yıllık mesleki deneyim 5 yıla düşürülmüştür.</a:t>
            </a:r>
            <a:r>
              <a:rPr lang="tr-TR" sz="2000" b="1" dirty="0" smtClean="0">
                <a:effectLst>
                  <a:outerShdw blurRad="38100" dist="38100" dir="2700000" algn="tl">
                    <a:srgbClr val="000000">
                      <a:alpha val="43137"/>
                    </a:srgbClr>
                  </a:outerShdw>
                </a:effectLst>
                <a:latin typeface="Century Gothic" pitchFamily="34" charset="0"/>
                <a:cs typeface="Times New Roman" pitchFamily="18" charset="0"/>
              </a:rPr>
              <a:t> Bu sayude denetçi kadrosunun gençleştirilmesi amaçlandırılmıştır.</a:t>
            </a:r>
            <a:endParaRPr lang="tr-TR" sz="2000" b="1" dirty="0">
              <a:solidFill>
                <a:srgbClr val="FFC000"/>
              </a:solidFill>
              <a:effectLst>
                <a:outerShdw blurRad="38100" dist="38100" dir="2700000" algn="tl">
                  <a:srgbClr val="000000">
                    <a:alpha val="43137"/>
                  </a:srgbClr>
                </a:outerShdw>
              </a:effectLst>
              <a:latin typeface="Century Gothic" pitchFamily="34" charset="0"/>
              <a:cs typeface="Times New Roman" pitchFamily="18" charset="0"/>
            </a:endParaRPr>
          </a:p>
        </p:txBody>
      </p:sp>
      <p:grpSp>
        <p:nvGrpSpPr>
          <p:cNvPr id="7" name="7 Grup"/>
          <p:cNvGrpSpPr/>
          <p:nvPr/>
        </p:nvGrpSpPr>
        <p:grpSpPr>
          <a:xfrm>
            <a:off x="1357290" y="928670"/>
            <a:ext cx="6429421" cy="383760"/>
            <a:chOff x="0" y="8144"/>
            <a:chExt cx="8501122" cy="383760"/>
          </a:xfrm>
          <a:scene3d>
            <a:camera prst="orthographicFront"/>
            <a:lightRig rig="flat" dir="t"/>
          </a:scene3d>
        </p:grpSpPr>
        <p:sp>
          <p:nvSpPr>
            <p:cNvPr id="8" name="7 Yuvarlatılmış Dikdörtgen"/>
            <p:cNvSpPr/>
            <p:nvPr/>
          </p:nvSpPr>
          <p:spPr>
            <a:xfrm>
              <a:off x="0" y="8144"/>
              <a:ext cx="8501122" cy="383760"/>
            </a:xfrm>
            <a:prstGeom prst="roundRect">
              <a:avLst/>
            </a:prstGeom>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1" name="Yuvarlatılmış Dikdörtgen 4"/>
            <p:cNvSpPr/>
            <p:nvPr/>
          </p:nvSpPr>
          <p:spPr>
            <a:xfrm>
              <a:off x="18734" y="26878"/>
              <a:ext cx="8463654" cy="346292"/>
            </a:xfrm>
            <a:prstGeom prst="rect">
              <a:avLst/>
            </a:prstGeom>
            <a:sp3d/>
          </p:spPr>
          <p:style>
            <a:lnRef idx="0">
              <a:scrgbClr r="0" g="0" b="0"/>
            </a:lnRef>
            <a:fillRef idx="0">
              <a:scrgbClr r="0" g="0" b="0"/>
            </a:fillRef>
            <a:effectRef idx="0">
              <a:scrgbClr r="0" g="0" b="0"/>
            </a:effectRef>
            <a:fontRef idx="minor">
              <a:schemeClr val="dk1"/>
            </a:fontRef>
          </p:style>
          <p:txBody>
            <a:bodyPr lIns="60960" tIns="60960" rIns="60960" bIns="60960" spcCol="1270" anchor="ctr"/>
            <a:lstStyle/>
            <a:p>
              <a:pPr algn="ctr" defTabSz="711200">
                <a:lnSpc>
                  <a:spcPct val="90000"/>
                </a:lnSpc>
                <a:spcAft>
                  <a:spcPct val="35000"/>
                </a:spcAft>
                <a:defRPr/>
              </a:pPr>
              <a:r>
                <a:rPr lang="tr-TR" sz="2000" b="1" dirty="0" smtClean="0">
                  <a:latin typeface="Arial" pitchFamily="34" charset="0"/>
                  <a:cs typeface="Arial" pitchFamily="34" charset="0"/>
                </a:rPr>
                <a:t>AMAÇ</a:t>
              </a:r>
              <a:endParaRPr lang="tr-TR" sz="2000" dirty="0">
                <a:latin typeface="Arial" pitchFamily="34" charset="0"/>
                <a:cs typeface="Arial" pitchFamily="34" charset="0"/>
              </a:endParaRPr>
            </a:p>
          </p:txBody>
        </p:sp>
      </p:grpSp>
      <p:sp>
        <p:nvSpPr>
          <p:cNvPr id="9" name="Rectangle 8"/>
          <p:cNvSpPr/>
          <p:nvPr/>
        </p:nvSpPr>
        <p:spPr>
          <a:xfrm>
            <a:off x="296023" y="1556792"/>
            <a:ext cx="3607078" cy="400110"/>
          </a:xfrm>
          <a:prstGeom prst="rect">
            <a:avLst/>
          </a:prstGeom>
        </p:spPr>
        <p:style>
          <a:lnRef idx="0">
            <a:schemeClr val="accent3"/>
          </a:lnRef>
          <a:fillRef idx="3">
            <a:schemeClr val="accent3"/>
          </a:fillRef>
          <a:effectRef idx="3">
            <a:schemeClr val="accent3"/>
          </a:effectRef>
          <a:fontRef idx="minor">
            <a:schemeClr val="lt1"/>
          </a:fontRef>
        </p:style>
        <p:txBody>
          <a:bodyPr wrap="none">
            <a:spAutoFit/>
          </a:bodyPr>
          <a:lstStyle/>
          <a:p>
            <a:pPr algn="just">
              <a:buClr>
                <a:schemeClr val="accent2"/>
              </a:buClr>
              <a:buSzPct val="80000"/>
              <a:buFont typeface="Wingdings" pitchFamily="2" charset="2"/>
              <a:buNone/>
              <a:defRPr/>
            </a:pPr>
            <a:r>
              <a:rPr lang="tr-TR" sz="2000" b="1" dirty="0" smtClean="0">
                <a:effectLst>
                  <a:outerShdw blurRad="38100" dist="38100" dir="2700000" algn="tl">
                    <a:srgbClr val="000000">
                      <a:alpha val="43137"/>
                    </a:srgbClr>
                  </a:outerShdw>
                </a:effectLst>
                <a:latin typeface="Century Gothic" pitchFamily="34" charset="0"/>
                <a:cs typeface="Times New Roman" pitchFamily="18" charset="0"/>
              </a:rPr>
              <a:t>4708 Sayılı Kanun’un Amacı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1000" fill="hold"/>
                                        <p:tgtEl>
                                          <p:spTgt spid="9220"/>
                                        </p:tgtEl>
                                        <p:attrNameLst>
                                          <p:attrName>ppt_w</p:attrName>
                                        </p:attrNameLst>
                                      </p:cBhvr>
                                      <p:tavLst>
                                        <p:tav tm="0">
                                          <p:val>
                                            <p:strVal val="#ppt_w*0.70"/>
                                          </p:val>
                                        </p:tav>
                                        <p:tav tm="100000">
                                          <p:val>
                                            <p:strVal val="#ppt_w"/>
                                          </p:val>
                                        </p:tav>
                                      </p:tavLst>
                                    </p:anim>
                                    <p:anim calcmode="lin" valueType="num">
                                      <p:cBhvr>
                                        <p:cTn id="15" dur="1000" fill="hold"/>
                                        <p:tgtEl>
                                          <p:spTgt spid="9220"/>
                                        </p:tgtEl>
                                        <p:attrNameLst>
                                          <p:attrName>ppt_h</p:attrName>
                                        </p:attrNameLst>
                                      </p:cBhvr>
                                      <p:tavLst>
                                        <p:tav tm="0">
                                          <p:val>
                                            <p:strVal val="#ppt_h"/>
                                          </p:val>
                                        </p:tav>
                                        <p:tav tm="100000">
                                          <p:val>
                                            <p:strVal val="#ppt_h"/>
                                          </p:val>
                                        </p:tav>
                                      </p:tavLst>
                                    </p:anim>
                                    <p:animEffect transition="in" filter="fade">
                                      <p:cBhvr>
                                        <p:cTn id="16" dur="1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 grpId="0" animBg="1"/>
    </p:bldLst>
  </p:timing>
</p:sld>
</file>

<file path=ppt/theme/theme1.xml><?xml version="1.0" encoding="utf-8"?>
<a:theme xmlns:a="http://schemas.openxmlformats.org/drawingml/2006/main" name="Ofis Teması">
  <a:themeElements>
    <a:clrScheme name="Gri Tonlamalı">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2993</TotalTime>
  <Words>3045</Words>
  <Application>Microsoft Office PowerPoint</Application>
  <PresentationFormat>Ekran Gösterisi (4:3)</PresentationFormat>
  <Paragraphs>586</Paragraphs>
  <Slides>46</Slides>
  <Notes>37</Notes>
  <HiddenSlides>0</HiddenSlides>
  <MMClips>0</MMClips>
  <ScaleCrop>false</ScaleCrop>
  <HeadingPairs>
    <vt:vector size="4" baseType="variant">
      <vt:variant>
        <vt:lpstr>Tema</vt:lpstr>
      </vt:variant>
      <vt:variant>
        <vt:i4>1</vt:i4>
      </vt:variant>
      <vt:variant>
        <vt:lpstr>Slayt Başlıkları</vt:lpstr>
      </vt:variant>
      <vt:variant>
        <vt:i4>46</vt:i4>
      </vt:variant>
    </vt:vector>
  </HeadingPairs>
  <TitlesOfParts>
    <vt:vector size="47" baseType="lpstr">
      <vt:lpstr>Ofis Teması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vector>
  </TitlesOfParts>
  <Company>YİGM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Denetim</dc:creator>
  <cp:lastModifiedBy>Yasemen-AYDOGDU</cp:lastModifiedBy>
  <cp:revision>304</cp:revision>
  <dcterms:created xsi:type="dcterms:W3CDTF">2010-02-03T11:35:30Z</dcterms:created>
  <dcterms:modified xsi:type="dcterms:W3CDTF">2010-10-12T06:54:21Z</dcterms:modified>
</cp:coreProperties>
</file>